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5.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6.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587" r:id="rId5"/>
    <p:sldMasterId id="2147493611" r:id="rId6"/>
    <p:sldMasterId id="2147493624" r:id="rId7"/>
    <p:sldMasterId id="2147493638" r:id="rId8"/>
    <p:sldMasterId id="2147493648" r:id="rId9"/>
    <p:sldMasterId id="2147493661" r:id="rId10"/>
  </p:sldMasterIdLst>
  <p:notesMasterIdLst>
    <p:notesMasterId r:id="rId97"/>
  </p:notesMasterIdLst>
  <p:handoutMasterIdLst>
    <p:handoutMasterId r:id="rId98"/>
  </p:handoutMasterIdLst>
  <p:sldIdLst>
    <p:sldId id="959" r:id="rId11"/>
    <p:sldId id="991" r:id="rId12"/>
    <p:sldId id="998" r:id="rId13"/>
    <p:sldId id="993" r:id="rId14"/>
    <p:sldId id="1014" r:id="rId15"/>
    <p:sldId id="1006" r:id="rId16"/>
    <p:sldId id="1007" r:id="rId17"/>
    <p:sldId id="1008" r:id="rId18"/>
    <p:sldId id="1004" r:id="rId19"/>
    <p:sldId id="832" r:id="rId20"/>
    <p:sldId id="1009" r:id="rId21"/>
    <p:sldId id="1005" r:id="rId22"/>
    <p:sldId id="833" r:id="rId23"/>
    <p:sldId id="851" r:id="rId24"/>
    <p:sldId id="836" r:id="rId25"/>
    <p:sldId id="837" r:id="rId26"/>
    <p:sldId id="852" r:id="rId27"/>
    <p:sldId id="1010" r:id="rId28"/>
    <p:sldId id="996" r:id="rId29"/>
    <p:sldId id="997" r:id="rId30"/>
    <p:sldId id="1011" r:id="rId31"/>
    <p:sldId id="949" r:id="rId32"/>
    <p:sldId id="1012" r:id="rId33"/>
    <p:sldId id="1013" r:id="rId34"/>
    <p:sldId id="932" r:id="rId35"/>
    <p:sldId id="999" r:id="rId36"/>
    <p:sldId id="1015" r:id="rId37"/>
    <p:sldId id="418" r:id="rId38"/>
    <p:sldId id="1018" r:id="rId39"/>
    <p:sldId id="1017" r:id="rId40"/>
    <p:sldId id="1025" r:id="rId41"/>
    <p:sldId id="1026" r:id="rId42"/>
    <p:sldId id="1016" r:id="rId43"/>
    <p:sldId id="969" r:id="rId44"/>
    <p:sldId id="971" r:id="rId45"/>
    <p:sldId id="968" r:id="rId46"/>
    <p:sldId id="970" r:id="rId47"/>
    <p:sldId id="1019" r:id="rId48"/>
    <p:sldId id="1020" r:id="rId49"/>
    <p:sldId id="1021" r:id="rId50"/>
    <p:sldId id="426" r:id="rId51"/>
    <p:sldId id="421" r:id="rId52"/>
    <p:sldId id="339" r:id="rId53"/>
    <p:sldId id="900" r:id="rId54"/>
    <p:sldId id="343" r:id="rId55"/>
    <p:sldId id="344" r:id="rId56"/>
    <p:sldId id="345" r:id="rId57"/>
    <p:sldId id="347" r:id="rId58"/>
    <p:sldId id="348" r:id="rId59"/>
    <p:sldId id="346" r:id="rId60"/>
    <p:sldId id="901" r:id="rId61"/>
    <p:sldId id="902" r:id="rId62"/>
    <p:sldId id="904" r:id="rId63"/>
    <p:sldId id="1022" r:id="rId64"/>
    <p:sldId id="427" r:id="rId65"/>
    <p:sldId id="337" r:id="rId66"/>
    <p:sldId id="338" r:id="rId67"/>
    <p:sldId id="364" r:id="rId68"/>
    <p:sldId id="340" r:id="rId69"/>
    <p:sldId id="341" r:id="rId70"/>
    <p:sldId id="912" r:id="rId71"/>
    <p:sldId id="911" r:id="rId72"/>
    <p:sldId id="916" r:id="rId73"/>
    <p:sldId id="917" r:id="rId74"/>
    <p:sldId id="918" r:id="rId75"/>
    <p:sldId id="365" r:id="rId76"/>
    <p:sldId id="919" r:id="rId77"/>
    <p:sldId id="920" r:id="rId78"/>
    <p:sldId id="349" r:id="rId79"/>
    <p:sldId id="921" r:id="rId80"/>
    <p:sldId id="1023" r:id="rId81"/>
    <p:sldId id="923" r:id="rId82"/>
    <p:sldId id="924" r:id="rId83"/>
    <p:sldId id="927" r:id="rId84"/>
    <p:sldId id="981" r:id="rId85"/>
    <p:sldId id="982" r:id="rId86"/>
    <p:sldId id="983" r:id="rId87"/>
    <p:sldId id="984" r:id="rId88"/>
    <p:sldId id="350" r:id="rId89"/>
    <p:sldId id="351" r:id="rId90"/>
    <p:sldId id="352" r:id="rId91"/>
    <p:sldId id="353" r:id="rId92"/>
    <p:sldId id="925" r:id="rId93"/>
    <p:sldId id="926" r:id="rId94"/>
    <p:sldId id="1024" r:id="rId95"/>
    <p:sldId id="1027" r:id="rId96"/>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48"/>
    <p:restoredTop sz="96331"/>
  </p:normalViewPr>
  <p:slideViewPr>
    <p:cSldViewPr snapToObjects="1">
      <p:cViewPr varScale="1">
        <p:scale>
          <a:sx n="172" d="100"/>
          <a:sy n="172" d="100"/>
        </p:scale>
        <p:origin x="1432" y="488"/>
      </p:cViewPr>
      <p:guideLst>
        <p:guide orient="horz" pos="1620"/>
        <p:guide pos="2880"/>
      </p:guideLst>
    </p:cSldViewPr>
  </p:slideViewPr>
  <p:outlineViewPr>
    <p:cViewPr>
      <p:scale>
        <a:sx n="33" d="100"/>
        <a:sy n="33" d="100"/>
      </p:scale>
      <p:origin x="0" y="-101960"/>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slide" Target="slides/slide58.xml"/><Relationship Id="rId84" Type="http://schemas.openxmlformats.org/officeDocument/2006/relationships/slide" Target="slides/slide74.xml"/><Relationship Id="rId89" Type="http://schemas.openxmlformats.org/officeDocument/2006/relationships/slide" Target="slides/slide79.xml"/><Relationship Id="rId16" Type="http://schemas.openxmlformats.org/officeDocument/2006/relationships/slide" Target="slides/slide6.xml"/><Relationship Id="rId11" Type="http://schemas.openxmlformats.org/officeDocument/2006/relationships/slide" Target="slides/slide1.xml"/><Relationship Id="rId32" Type="http://schemas.openxmlformats.org/officeDocument/2006/relationships/slide" Target="slides/slide22.xml"/><Relationship Id="rId37" Type="http://schemas.openxmlformats.org/officeDocument/2006/relationships/slide" Target="slides/slide27.xml"/><Relationship Id="rId53" Type="http://schemas.openxmlformats.org/officeDocument/2006/relationships/slide" Target="slides/slide43.xml"/><Relationship Id="rId58" Type="http://schemas.openxmlformats.org/officeDocument/2006/relationships/slide" Target="slides/slide48.xml"/><Relationship Id="rId74" Type="http://schemas.openxmlformats.org/officeDocument/2006/relationships/slide" Target="slides/slide64.xml"/><Relationship Id="rId79" Type="http://schemas.openxmlformats.org/officeDocument/2006/relationships/slide" Target="slides/slide69.xml"/><Relationship Id="rId102" Type="http://schemas.openxmlformats.org/officeDocument/2006/relationships/tableStyles" Target="tableStyles.xml"/><Relationship Id="rId5" Type="http://schemas.openxmlformats.org/officeDocument/2006/relationships/slideMaster" Target="slideMasters/slideMaster2.xml"/><Relationship Id="rId90" Type="http://schemas.openxmlformats.org/officeDocument/2006/relationships/slide" Target="slides/slide80.xml"/><Relationship Id="rId95" Type="http://schemas.openxmlformats.org/officeDocument/2006/relationships/slide" Target="slides/slide85.xml"/><Relationship Id="rId22" Type="http://schemas.openxmlformats.org/officeDocument/2006/relationships/slide" Target="slides/slide12.xml"/><Relationship Id="rId27" Type="http://schemas.openxmlformats.org/officeDocument/2006/relationships/slide" Target="slides/slide17.xml"/><Relationship Id="rId43" Type="http://schemas.openxmlformats.org/officeDocument/2006/relationships/slide" Target="slides/slide33.xml"/><Relationship Id="rId48" Type="http://schemas.openxmlformats.org/officeDocument/2006/relationships/slide" Target="slides/slide38.xml"/><Relationship Id="rId64" Type="http://schemas.openxmlformats.org/officeDocument/2006/relationships/slide" Target="slides/slide54.xml"/><Relationship Id="rId69" Type="http://schemas.openxmlformats.org/officeDocument/2006/relationships/slide" Target="slides/slide59.xml"/><Relationship Id="rId80" Type="http://schemas.openxmlformats.org/officeDocument/2006/relationships/slide" Target="slides/slide70.xml"/><Relationship Id="rId85" Type="http://schemas.openxmlformats.org/officeDocument/2006/relationships/slide" Target="slides/slide75.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slide" Target="slides/slide57.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slide" Target="slides/slide60.xml"/><Relationship Id="rId75" Type="http://schemas.openxmlformats.org/officeDocument/2006/relationships/slide" Target="slides/slide65.xml"/><Relationship Id="rId83" Type="http://schemas.openxmlformats.org/officeDocument/2006/relationships/slide" Target="slides/slide73.xml"/><Relationship Id="rId88" Type="http://schemas.openxmlformats.org/officeDocument/2006/relationships/slide" Target="slides/slide78.xml"/><Relationship Id="rId91" Type="http://schemas.openxmlformats.org/officeDocument/2006/relationships/slide" Target="slides/slide81.xml"/><Relationship Id="rId96" Type="http://schemas.openxmlformats.org/officeDocument/2006/relationships/slide" Target="slides/slide86.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slide" Target="slides/slide63.xml"/><Relationship Id="rId78" Type="http://schemas.openxmlformats.org/officeDocument/2006/relationships/slide" Target="slides/slide68.xml"/><Relationship Id="rId81" Type="http://schemas.openxmlformats.org/officeDocument/2006/relationships/slide" Target="slides/slide71.xml"/><Relationship Id="rId86" Type="http://schemas.openxmlformats.org/officeDocument/2006/relationships/slide" Target="slides/slide76.xml"/><Relationship Id="rId94" Type="http://schemas.openxmlformats.org/officeDocument/2006/relationships/slide" Target="slides/slide84.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slide" Target="slides/slide66.xml"/><Relationship Id="rId97" Type="http://schemas.openxmlformats.org/officeDocument/2006/relationships/notesMaster" Target="notesMasters/notesMaster1.xml"/><Relationship Id="rId7" Type="http://schemas.openxmlformats.org/officeDocument/2006/relationships/slideMaster" Target="slideMasters/slideMaster4.xml"/><Relationship Id="rId71" Type="http://schemas.openxmlformats.org/officeDocument/2006/relationships/slide" Target="slides/slide61.xml"/><Relationship Id="rId92" Type="http://schemas.openxmlformats.org/officeDocument/2006/relationships/slide" Target="slides/slide82.xml"/><Relationship Id="rId2" Type="http://schemas.openxmlformats.org/officeDocument/2006/relationships/customXml" Target="../customXml/item2.xml"/><Relationship Id="rId29" Type="http://schemas.openxmlformats.org/officeDocument/2006/relationships/slide" Target="slides/slide19.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slide" Target="slides/slide56.xml"/><Relationship Id="rId87" Type="http://schemas.openxmlformats.org/officeDocument/2006/relationships/slide" Target="slides/slide77.xml"/><Relationship Id="rId61" Type="http://schemas.openxmlformats.org/officeDocument/2006/relationships/slide" Target="slides/slide51.xml"/><Relationship Id="rId82" Type="http://schemas.openxmlformats.org/officeDocument/2006/relationships/slide" Target="slides/slide72.xml"/><Relationship Id="rId19" Type="http://schemas.openxmlformats.org/officeDocument/2006/relationships/slide" Target="slides/slide9.xml"/><Relationship Id="rId14" Type="http://schemas.openxmlformats.org/officeDocument/2006/relationships/slide" Target="slides/slide4.xml"/><Relationship Id="rId30" Type="http://schemas.openxmlformats.org/officeDocument/2006/relationships/slide" Target="slides/slide20.xml"/><Relationship Id="rId35" Type="http://schemas.openxmlformats.org/officeDocument/2006/relationships/slide" Target="slides/slide25.xml"/><Relationship Id="rId56" Type="http://schemas.openxmlformats.org/officeDocument/2006/relationships/slide" Target="slides/slide46.xml"/><Relationship Id="rId77" Type="http://schemas.openxmlformats.org/officeDocument/2006/relationships/slide" Target="slides/slide67.xml"/><Relationship Id="rId100" Type="http://schemas.openxmlformats.org/officeDocument/2006/relationships/viewProps" Target="viewProps.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slide" Target="slides/slide62.xml"/><Relationship Id="rId93" Type="http://schemas.openxmlformats.org/officeDocument/2006/relationships/slide" Target="slides/slide83.xml"/><Relationship Id="rId98" Type="http://schemas.openxmlformats.org/officeDocument/2006/relationships/handoutMaster" Target="handoutMasters/handout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1/21/25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tiff>
</file>

<file path=ppt/media/image13.png>
</file>

<file path=ppt/media/image14.jpe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24.tiff>
</file>

<file path=ppt/media/image25.png>
</file>

<file path=ppt/media/image26.tiff>
</file>

<file path=ppt/media/image29.jpeg>
</file>

<file path=ppt/media/image3.png>
</file>

<file path=ppt/media/image30.png>
</file>

<file path=ppt/media/image31.png>
</file>

<file path=ppt/media/image32.tiff>
</file>

<file path=ppt/media/image33.png>
</file>

<file path=ppt/media/image34.png>
</file>

<file path=ppt/media/image35.png>
</file>

<file path=ppt/media/image36.tiff>
</file>

<file path=ppt/media/image37.jpeg>
</file>

<file path=ppt/media/image38.jpeg>
</file>

<file path=ppt/media/image39.jpeg>
</file>

<file path=ppt/media/image4.png>
</file>

<file path=ppt/media/image40.jpeg>
</file>

<file path=ppt/media/image41.png>
</file>

<file path=ppt/media/image42.png>
</file>

<file path=ppt/media/image43.jpeg>
</file>

<file path=ppt/media/image44.jpeg>
</file>

<file path=ppt/media/image5.jpeg>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1/21/25</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50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5D6415B-586E-2B45-B637-70E4CB56C153}" type="slidenum">
              <a:rPr lang="en-US" altLang="en-US" smtClean="0"/>
              <a:pPr/>
              <a:t>25</a:t>
            </a:fld>
            <a:endParaRPr lang="en-US" altLang="en-US"/>
          </a:p>
        </p:txBody>
      </p:sp>
    </p:spTree>
    <p:extLst>
      <p:ext uri="{BB962C8B-B14F-4D97-AF65-F5344CB8AC3E}">
        <p14:creationId xmlns:p14="http://schemas.microsoft.com/office/powerpoint/2010/main" val="15438329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64</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65</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66</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69</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1187450" y="703263"/>
            <a:ext cx="4622800"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515122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FC7DE4E5-79F5-4AF4-9119-D11AC2C04AD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8" name="Rectangle 2"/>
          <p:cNvSpPr>
            <a:spLocks noGrp="1" noRot="1" noChangeAspect="1" noChangeArrowheads="1" noTextEdit="1"/>
          </p:cNvSpPr>
          <p:nvPr>
            <p:ph type="sldImg"/>
          </p:nvPr>
        </p:nvSpPr>
        <p:spPr>
          <a:xfrm>
            <a:off x="1177925" y="696913"/>
            <a:ext cx="4641850" cy="3481387"/>
          </a:xfrm>
          <a:ln/>
        </p:spPr>
      </p:sp>
      <p:sp>
        <p:nvSpPr>
          <p:cNvPr id="245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77222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1_Section Header 1" preserve="1">
  <p:cSld name="11_Section Header 1">
    <p:spTree>
      <p:nvGrpSpPr>
        <p:cNvPr id="1" name="Shape 166"/>
        <p:cNvGrpSpPr/>
        <p:nvPr/>
      </p:nvGrpSpPr>
      <p:grpSpPr>
        <a:xfrm>
          <a:off x="0" y="0"/>
          <a:ext cx="0" cy="0"/>
          <a:chOff x="0" y="0"/>
          <a:chExt cx="0" cy="0"/>
        </a:xfrm>
      </p:grpSpPr>
      <p:sp>
        <p:nvSpPr>
          <p:cNvPr id="167" name="Google Shape;167;p18"/>
          <p:cNvSpPr/>
          <p:nvPr/>
        </p:nvSpPr>
        <p:spPr>
          <a:xfrm>
            <a:off x="-9131" y="0"/>
            <a:ext cx="9165825" cy="2526075"/>
          </a:xfrm>
          <a:prstGeom prst="rect">
            <a:avLst/>
          </a:prstGeom>
          <a:solidFill>
            <a:srgbClr val="000D74"/>
          </a:solidFill>
          <a:ln>
            <a:noFill/>
          </a:ln>
        </p:spPr>
        <p:txBody>
          <a:bodyPr spcFirstLastPara="1" wrap="square" lIns="68569" tIns="68569" rIns="68569" bIns="68569" anchor="t" anchorCtr="0">
            <a:noAutofit/>
          </a:bodyPr>
          <a:lstStyle/>
          <a:p>
            <a:pPr marL="0" lvl="0" indent="0" algn="l" rtl="0">
              <a:spcBef>
                <a:spcPts val="0"/>
              </a:spcBef>
              <a:spcAft>
                <a:spcPts val="0"/>
              </a:spcAft>
              <a:buNone/>
            </a:pPr>
            <a:endParaRPr/>
          </a:p>
        </p:txBody>
      </p:sp>
      <p:sp>
        <p:nvSpPr>
          <p:cNvPr id="168" name="Google Shape;168;p18"/>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sp>
        <p:nvSpPr>
          <p:cNvPr id="169" name="Google Shape;169;p18"/>
          <p:cNvSpPr txBox="1">
            <a:spLocks noGrp="1"/>
          </p:cNvSpPr>
          <p:nvPr>
            <p:ph type="body" idx="2"/>
          </p:nvPr>
        </p:nvSpPr>
        <p:spPr>
          <a:xfrm>
            <a:off x="1451027" y="2771194"/>
            <a:ext cx="6408450" cy="2951550"/>
          </a:xfrm>
          <a:prstGeom prst="rect">
            <a:avLst/>
          </a:prstGeom>
          <a:noFill/>
          <a:ln>
            <a:noFill/>
          </a:ln>
        </p:spPr>
        <p:txBody>
          <a:bodyPr spcFirstLastPara="1" wrap="square" lIns="91425" tIns="45700" rIns="91425" bIns="45700" anchor="t" anchorCtr="0">
            <a:noAutofit/>
          </a:bodyPr>
          <a:lstStyle>
            <a:lvl1pPr marL="342900" lvl="0" indent="-257175" algn="ctr" rtl="0">
              <a:lnSpc>
                <a:spcPct val="90000"/>
              </a:lnSpc>
              <a:spcBef>
                <a:spcPts val="750"/>
              </a:spcBef>
              <a:spcAft>
                <a:spcPts val="0"/>
              </a:spcAft>
              <a:buSzPts val="1800"/>
              <a:buFont typeface="Inter ExtraLight"/>
              <a:buChar char="•"/>
              <a:defRPr>
                <a:latin typeface="Inter ExtraLight"/>
                <a:ea typeface="Inter ExtraLight"/>
                <a:cs typeface="Inter ExtraLight"/>
                <a:sym typeface="Inter ExtraLight"/>
              </a:defRPr>
            </a:lvl1pPr>
            <a:lvl2pPr marL="685800" lvl="1" indent="-257175" algn="ctr" rtl="0">
              <a:lnSpc>
                <a:spcPct val="90000"/>
              </a:lnSpc>
              <a:spcBef>
                <a:spcPts val="375"/>
              </a:spcBef>
              <a:spcAft>
                <a:spcPts val="0"/>
              </a:spcAft>
              <a:buSzPts val="1800"/>
              <a:buFont typeface="Inter ExtraLight"/>
              <a:buChar char="o"/>
              <a:defRPr>
                <a:latin typeface="Inter ExtraLight"/>
                <a:ea typeface="Inter ExtraLight"/>
                <a:cs typeface="Inter ExtraLight"/>
                <a:sym typeface="Inter ExtraLight"/>
              </a:defRPr>
            </a:lvl2pPr>
            <a:lvl3pPr marL="1028700" lvl="2"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3pPr>
            <a:lvl4pPr marL="1371600" lvl="3"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4pPr>
            <a:lvl5pPr marL="1714500" lvl="4"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5pPr>
            <a:lvl6pPr marL="2057400" lvl="5"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6pPr>
            <a:lvl7pPr marL="2400300" lvl="6"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7pPr>
            <a:lvl8pPr marL="2743200" lvl="7"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8pPr>
            <a:lvl9pPr marL="3086100" lvl="8"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9pPr>
          </a:lstStyle>
          <a:p>
            <a:endParaRPr/>
          </a:p>
        </p:txBody>
      </p:sp>
      <p:sp>
        <p:nvSpPr>
          <p:cNvPr id="170" name="Google Shape;170;p18"/>
          <p:cNvSpPr txBox="1">
            <a:spLocks noGrp="1"/>
          </p:cNvSpPr>
          <p:nvPr>
            <p:ph type="title"/>
          </p:nvPr>
        </p:nvSpPr>
        <p:spPr>
          <a:xfrm>
            <a:off x="1426613" y="686663"/>
            <a:ext cx="6457275" cy="688950"/>
          </a:xfrm>
          <a:prstGeom prst="rect">
            <a:avLst/>
          </a:prstGeom>
        </p:spPr>
        <p:txBody>
          <a:bodyPr spcFirstLastPara="1" wrap="square" lIns="91425" tIns="45700" rIns="91425" bIns="45700" anchor="b" anchorCtr="0">
            <a:noAutofit/>
          </a:bodyPr>
          <a:lstStyle>
            <a:lvl1pPr lvl="0" rtl="0">
              <a:spcBef>
                <a:spcPts val="0"/>
              </a:spcBef>
              <a:spcAft>
                <a:spcPts val="0"/>
              </a:spcAft>
              <a:buNone/>
              <a:defRPr sz="2250">
                <a:solidFill>
                  <a:schemeClr val="lt1"/>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1" name="Google Shape;171;p18"/>
          <p:cNvSpPr txBox="1">
            <a:spLocks noGrp="1"/>
          </p:cNvSpPr>
          <p:nvPr>
            <p:ph type="subTitle" idx="3"/>
          </p:nvPr>
        </p:nvSpPr>
        <p:spPr>
          <a:xfrm>
            <a:off x="2955938" y="1401563"/>
            <a:ext cx="3398625" cy="43785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B9D8EB"/>
              </a:buClr>
              <a:buSzPts val="2300"/>
              <a:buFont typeface="Inter"/>
              <a:buNone/>
              <a:defRPr sz="1575" b="1">
                <a:solidFill>
                  <a:srgbClr val="B9D8EB"/>
                </a:solidFill>
                <a:latin typeface="Inter"/>
                <a:ea typeface="Inter"/>
                <a:cs typeface="Inter"/>
                <a:sym typeface="Inter"/>
              </a:defRPr>
            </a:lvl1pPr>
            <a:lvl2pPr lvl="1" algn="ctr" rtl="0">
              <a:spcBef>
                <a:spcPts val="0"/>
              </a:spcBef>
              <a:spcAft>
                <a:spcPts val="0"/>
              </a:spcAft>
              <a:buSzPts val="1400"/>
              <a:buNone/>
              <a:defRPr>
                <a:latin typeface="Inter Light"/>
                <a:ea typeface="Inter Light"/>
                <a:cs typeface="Inter Light"/>
                <a:sym typeface="Inter Light"/>
              </a:defRPr>
            </a:lvl2pPr>
            <a:lvl3pPr lvl="2" algn="ctr" rtl="0">
              <a:spcBef>
                <a:spcPts val="0"/>
              </a:spcBef>
              <a:spcAft>
                <a:spcPts val="0"/>
              </a:spcAft>
              <a:buSzPts val="1400"/>
              <a:buNone/>
              <a:defRPr>
                <a:latin typeface="Inter Light"/>
                <a:ea typeface="Inter Light"/>
                <a:cs typeface="Inter Light"/>
                <a:sym typeface="Inter Light"/>
              </a:defRPr>
            </a:lvl3pPr>
            <a:lvl4pPr lvl="3" algn="ctr" rtl="0">
              <a:spcBef>
                <a:spcPts val="0"/>
              </a:spcBef>
              <a:spcAft>
                <a:spcPts val="0"/>
              </a:spcAft>
              <a:buSzPts val="1400"/>
              <a:buNone/>
              <a:defRPr>
                <a:latin typeface="Inter Light"/>
                <a:ea typeface="Inter Light"/>
                <a:cs typeface="Inter Light"/>
                <a:sym typeface="Inter Light"/>
              </a:defRPr>
            </a:lvl4pPr>
            <a:lvl5pPr lvl="4" algn="ctr" rtl="0">
              <a:spcBef>
                <a:spcPts val="0"/>
              </a:spcBef>
              <a:spcAft>
                <a:spcPts val="0"/>
              </a:spcAft>
              <a:buSzPts val="1400"/>
              <a:buNone/>
              <a:defRPr>
                <a:latin typeface="Inter Light"/>
                <a:ea typeface="Inter Light"/>
                <a:cs typeface="Inter Light"/>
                <a:sym typeface="Inter Light"/>
              </a:defRPr>
            </a:lvl5pPr>
            <a:lvl6pPr lvl="5" algn="ctr" rtl="0">
              <a:spcBef>
                <a:spcPts val="0"/>
              </a:spcBef>
              <a:spcAft>
                <a:spcPts val="0"/>
              </a:spcAft>
              <a:buSzPts val="1400"/>
              <a:buNone/>
              <a:defRPr>
                <a:latin typeface="Inter Light"/>
                <a:ea typeface="Inter Light"/>
                <a:cs typeface="Inter Light"/>
                <a:sym typeface="Inter Light"/>
              </a:defRPr>
            </a:lvl6pPr>
            <a:lvl7pPr lvl="6" algn="ctr" rtl="0">
              <a:spcBef>
                <a:spcPts val="0"/>
              </a:spcBef>
              <a:spcAft>
                <a:spcPts val="0"/>
              </a:spcAft>
              <a:buSzPts val="1400"/>
              <a:buNone/>
              <a:defRPr>
                <a:latin typeface="Inter Light"/>
                <a:ea typeface="Inter Light"/>
                <a:cs typeface="Inter Light"/>
                <a:sym typeface="Inter Light"/>
              </a:defRPr>
            </a:lvl7pPr>
            <a:lvl8pPr lvl="7" algn="ctr" rtl="0">
              <a:spcBef>
                <a:spcPts val="0"/>
              </a:spcBef>
              <a:spcAft>
                <a:spcPts val="0"/>
              </a:spcAft>
              <a:buSzPts val="1400"/>
              <a:buNone/>
              <a:defRPr>
                <a:latin typeface="Inter Light"/>
                <a:ea typeface="Inter Light"/>
                <a:cs typeface="Inter Light"/>
                <a:sym typeface="Inter Light"/>
              </a:defRPr>
            </a:lvl8pPr>
            <a:lvl9pPr lvl="8" algn="ctr" rtl="0">
              <a:spcBef>
                <a:spcPts val="0"/>
              </a:spcBef>
              <a:spcAft>
                <a:spcPts val="0"/>
              </a:spcAft>
              <a:buSzPts val="1400"/>
              <a:buNone/>
              <a:defRPr>
                <a:latin typeface="Inter Light"/>
                <a:ea typeface="Inter Light"/>
                <a:cs typeface="Inter Light"/>
                <a:sym typeface="Inter Light"/>
              </a:defRPr>
            </a:lvl9pPr>
          </a:lstStyle>
          <a:p>
            <a:endParaRPr/>
          </a:p>
        </p:txBody>
      </p:sp>
    </p:spTree>
    <p:extLst>
      <p:ext uri="{BB962C8B-B14F-4D97-AF65-F5344CB8AC3E}">
        <p14:creationId xmlns:p14="http://schemas.microsoft.com/office/powerpoint/2010/main" val="58318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Blank" preserve="1" userDrawn="1">
  <p:cSld name="1_Blank">
    <p:spTree>
      <p:nvGrpSpPr>
        <p:cNvPr id="1" name="Shape 172"/>
        <p:cNvGrpSpPr/>
        <p:nvPr/>
      </p:nvGrpSpPr>
      <p:grpSpPr>
        <a:xfrm>
          <a:off x="0" y="0"/>
          <a:ext cx="0" cy="0"/>
          <a:chOff x="0" y="0"/>
          <a:chExt cx="0" cy="0"/>
        </a:xfrm>
      </p:grpSpPr>
      <p:sp>
        <p:nvSpPr>
          <p:cNvPr id="173" name="Google Shape;173;p19"/>
          <p:cNvSpPr/>
          <p:nvPr/>
        </p:nvSpPr>
        <p:spPr>
          <a:xfrm>
            <a:off x="0"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p:nvPr/>
        </p:nvCxnSpPr>
        <p:spPr>
          <a:xfrm>
            <a:off x="630769" y="730497"/>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9" name="Google Shape;179;p19"/>
          <p:cNvSpPr txBox="1">
            <a:spLocks noGrp="1"/>
          </p:cNvSpPr>
          <p:nvPr>
            <p:ph type="body" idx="3"/>
          </p:nvPr>
        </p:nvSpPr>
        <p:spPr>
          <a:xfrm>
            <a:off x="630769" y="971552"/>
            <a:ext cx="7914375" cy="3581379"/>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dirty="0"/>
          </a:p>
        </p:txBody>
      </p:sp>
    </p:spTree>
    <p:extLst>
      <p:ext uri="{BB962C8B-B14F-4D97-AF65-F5344CB8AC3E}">
        <p14:creationId xmlns:p14="http://schemas.microsoft.com/office/powerpoint/2010/main" val="182253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Blank" preserve="1">
  <p:cSld name="2_Blank">
    <p:spTree>
      <p:nvGrpSpPr>
        <p:cNvPr id="1" name="Shape 172"/>
        <p:cNvGrpSpPr/>
        <p:nvPr/>
      </p:nvGrpSpPr>
      <p:grpSpPr>
        <a:xfrm>
          <a:off x="0" y="0"/>
          <a:ext cx="0" cy="0"/>
          <a:chOff x="0" y="0"/>
          <a:chExt cx="0" cy="0"/>
        </a:xfrm>
      </p:grpSpPr>
      <p:sp>
        <p:nvSpPr>
          <p:cNvPr id="173" name="Google Shape;173;p19"/>
          <p:cNvSpPr/>
          <p:nvPr/>
        </p:nvSpPr>
        <p:spPr>
          <a:xfrm>
            <a:off x="0"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sp>
        <p:nvSpPr>
          <p:cNvPr id="175" name="Google Shape;175;p19"/>
          <p:cNvSpPr txBox="1">
            <a:spLocks noGrp="1"/>
          </p:cNvSpPr>
          <p:nvPr>
            <p:ph type="subTitle" idx="1"/>
          </p:nvPr>
        </p:nvSpPr>
        <p:spPr>
          <a:xfrm>
            <a:off x="7467600" y="4723276"/>
            <a:ext cx="1501344" cy="43785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900">
                <a:solidFill>
                  <a:srgbClr val="000D74"/>
                </a:solidFill>
                <a:latin typeface="Inter SemiBold"/>
                <a:ea typeface="Inter SemiBold"/>
                <a:cs typeface="Inter SemiBold"/>
                <a:sym typeface="Inter SemiBold"/>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dirty="0"/>
          </a:p>
        </p:txBody>
      </p:sp>
      <p:cxnSp>
        <p:nvCxnSpPr>
          <p:cNvPr id="176" name="Google Shape;176;p19"/>
          <p:cNvCxnSpPr/>
          <p:nvPr/>
        </p:nvCxnSpPr>
        <p:spPr>
          <a:xfrm>
            <a:off x="630769" y="730497"/>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8" name="Google Shape;178;p19"/>
          <p:cNvSpPr txBox="1">
            <a:spLocks noGrp="1"/>
          </p:cNvSpPr>
          <p:nvPr>
            <p:ph type="subTitle" idx="2"/>
          </p:nvPr>
        </p:nvSpPr>
        <p:spPr>
          <a:xfrm>
            <a:off x="630769" y="714900"/>
            <a:ext cx="3398625" cy="437850"/>
          </a:xfrm>
          <a:prstGeom prst="rect">
            <a:avLst/>
          </a:prstGeom>
        </p:spPr>
        <p:txBody>
          <a:bodyPr spcFirstLastPara="1" wrap="square" lIns="91425" tIns="91425" rIns="91425" bIns="91425" anchor="t" anchorCtr="0">
            <a:noAutofit/>
          </a:bodyPr>
          <a:lstStyle>
            <a:lvl1pPr lvl="0" algn="l" rtl="0">
              <a:spcBef>
                <a:spcPts val="0"/>
              </a:spcBef>
              <a:spcAft>
                <a:spcPts val="0"/>
              </a:spcAft>
              <a:buClr>
                <a:srgbClr val="0072CE"/>
              </a:buClr>
              <a:buSzPts val="2300"/>
              <a:buFont typeface="Inter"/>
              <a:buNone/>
              <a:defRPr sz="1575" b="1">
                <a:solidFill>
                  <a:srgbClr val="0072CE"/>
                </a:solidFill>
                <a:latin typeface="Inter"/>
                <a:ea typeface="Inter"/>
                <a:cs typeface="Inter"/>
                <a:sym typeface="Inter"/>
              </a:defRPr>
            </a:lvl1pPr>
            <a:lvl2pPr lvl="1" algn="l" rtl="0">
              <a:spcBef>
                <a:spcPts val="0"/>
              </a:spcBef>
              <a:spcAft>
                <a:spcPts val="0"/>
              </a:spcAft>
              <a:buSzPts val="1400"/>
              <a:buNone/>
              <a:defRPr>
                <a:latin typeface="Inter Light"/>
                <a:ea typeface="Inter Light"/>
                <a:cs typeface="Inter Light"/>
                <a:sym typeface="Inter Light"/>
              </a:defRPr>
            </a:lvl2pPr>
            <a:lvl3pPr lvl="2" algn="l" rtl="0">
              <a:spcBef>
                <a:spcPts val="0"/>
              </a:spcBef>
              <a:spcAft>
                <a:spcPts val="0"/>
              </a:spcAft>
              <a:buSzPts val="1400"/>
              <a:buNone/>
              <a:defRPr>
                <a:latin typeface="Inter Light"/>
                <a:ea typeface="Inter Light"/>
                <a:cs typeface="Inter Light"/>
                <a:sym typeface="Inter Light"/>
              </a:defRPr>
            </a:lvl3pPr>
            <a:lvl4pPr lvl="3" algn="l" rtl="0">
              <a:spcBef>
                <a:spcPts val="0"/>
              </a:spcBef>
              <a:spcAft>
                <a:spcPts val="0"/>
              </a:spcAft>
              <a:buSzPts val="1400"/>
              <a:buNone/>
              <a:defRPr>
                <a:latin typeface="Inter Light"/>
                <a:ea typeface="Inter Light"/>
                <a:cs typeface="Inter Light"/>
                <a:sym typeface="Inter Light"/>
              </a:defRPr>
            </a:lvl4pPr>
            <a:lvl5pPr lvl="4" algn="l" rtl="0">
              <a:spcBef>
                <a:spcPts val="0"/>
              </a:spcBef>
              <a:spcAft>
                <a:spcPts val="0"/>
              </a:spcAft>
              <a:buSzPts val="1400"/>
              <a:buNone/>
              <a:defRPr>
                <a:latin typeface="Inter Light"/>
                <a:ea typeface="Inter Light"/>
                <a:cs typeface="Inter Light"/>
                <a:sym typeface="Inter Light"/>
              </a:defRPr>
            </a:lvl5pPr>
            <a:lvl6pPr lvl="5" algn="l" rtl="0">
              <a:spcBef>
                <a:spcPts val="0"/>
              </a:spcBef>
              <a:spcAft>
                <a:spcPts val="0"/>
              </a:spcAft>
              <a:buSzPts val="1400"/>
              <a:buNone/>
              <a:defRPr>
                <a:latin typeface="Inter Light"/>
                <a:ea typeface="Inter Light"/>
                <a:cs typeface="Inter Light"/>
                <a:sym typeface="Inter Light"/>
              </a:defRPr>
            </a:lvl6pPr>
            <a:lvl7pPr lvl="6" algn="l" rtl="0">
              <a:spcBef>
                <a:spcPts val="0"/>
              </a:spcBef>
              <a:spcAft>
                <a:spcPts val="0"/>
              </a:spcAft>
              <a:buSzPts val="1400"/>
              <a:buNone/>
              <a:defRPr>
                <a:latin typeface="Inter Light"/>
                <a:ea typeface="Inter Light"/>
                <a:cs typeface="Inter Light"/>
                <a:sym typeface="Inter Light"/>
              </a:defRPr>
            </a:lvl7pPr>
            <a:lvl8pPr lvl="7" algn="l" rtl="0">
              <a:spcBef>
                <a:spcPts val="0"/>
              </a:spcBef>
              <a:spcAft>
                <a:spcPts val="0"/>
              </a:spcAft>
              <a:buSzPts val="1400"/>
              <a:buNone/>
              <a:defRPr>
                <a:latin typeface="Inter Light"/>
                <a:ea typeface="Inter Light"/>
                <a:cs typeface="Inter Light"/>
                <a:sym typeface="Inter Light"/>
              </a:defRPr>
            </a:lvl8pPr>
            <a:lvl9pPr lvl="8" algn="l" rtl="0">
              <a:spcBef>
                <a:spcPts val="0"/>
              </a:spcBef>
              <a:spcAft>
                <a:spcPts val="0"/>
              </a:spcAft>
              <a:buSzPts val="1400"/>
              <a:buNone/>
              <a:defRPr>
                <a:latin typeface="Inter Light"/>
                <a:ea typeface="Inter Light"/>
                <a:cs typeface="Inter Light"/>
                <a:sym typeface="Inter Light"/>
              </a:defRPr>
            </a:lvl9pPr>
          </a:lstStyle>
          <a:p>
            <a:endParaRPr/>
          </a:p>
        </p:txBody>
      </p:sp>
      <p:sp>
        <p:nvSpPr>
          <p:cNvPr id="179" name="Google Shape;179;p19"/>
          <p:cNvSpPr txBox="1">
            <a:spLocks noGrp="1"/>
          </p:cNvSpPr>
          <p:nvPr>
            <p:ph type="body" idx="3"/>
          </p:nvPr>
        </p:nvSpPr>
        <p:spPr>
          <a:xfrm>
            <a:off x="630769" y="1518375"/>
            <a:ext cx="7914375" cy="2676150"/>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a:p>
        </p:txBody>
      </p:sp>
    </p:spTree>
    <p:extLst>
      <p:ext uri="{BB962C8B-B14F-4D97-AF65-F5344CB8AC3E}">
        <p14:creationId xmlns:p14="http://schemas.microsoft.com/office/powerpoint/2010/main" val="2025378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reserve="1">
  <p:cSld name="Custom Layout">
    <p:spTree>
      <p:nvGrpSpPr>
        <p:cNvPr id="1" name="Shape 180"/>
        <p:cNvGrpSpPr/>
        <p:nvPr/>
      </p:nvGrpSpPr>
      <p:grpSpPr>
        <a:xfrm>
          <a:off x="0" y="0"/>
          <a:ext cx="0" cy="0"/>
          <a:chOff x="0" y="0"/>
          <a:chExt cx="0" cy="0"/>
        </a:xfrm>
      </p:grpSpPr>
      <p:sp>
        <p:nvSpPr>
          <p:cNvPr id="181" name="Google Shape;181;p20"/>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cxnSp>
        <p:nvCxnSpPr>
          <p:cNvPr id="182" name="Google Shape;182;p20"/>
          <p:cNvCxnSpPr/>
          <p:nvPr/>
        </p:nvCxnSpPr>
        <p:spPr>
          <a:xfrm>
            <a:off x="630769" y="730497"/>
            <a:ext cx="8511750" cy="0"/>
          </a:xfrm>
          <a:prstGeom prst="straightConnector1">
            <a:avLst/>
          </a:prstGeom>
          <a:noFill/>
          <a:ln w="28575" cap="flat" cmpd="sng">
            <a:solidFill>
              <a:srgbClr val="B9D8EB"/>
            </a:solidFill>
            <a:prstDash val="solid"/>
            <a:round/>
            <a:headEnd type="none" w="med" len="med"/>
            <a:tailEnd type="none" w="med" len="med"/>
          </a:ln>
        </p:spPr>
      </p:cxnSp>
      <p:sp>
        <p:nvSpPr>
          <p:cNvPr id="183" name="Google Shape;183;p20"/>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84" name="Google Shape;184;p20"/>
          <p:cNvSpPr txBox="1">
            <a:spLocks noGrp="1"/>
          </p:cNvSpPr>
          <p:nvPr>
            <p:ph type="subTitle" idx="2"/>
          </p:nvPr>
        </p:nvSpPr>
        <p:spPr>
          <a:xfrm>
            <a:off x="630769" y="714900"/>
            <a:ext cx="3398625" cy="437850"/>
          </a:xfrm>
          <a:prstGeom prst="rect">
            <a:avLst/>
          </a:prstGeom>
        </p:spPr>
        <p:txBody>
          <a:bodyPr spcFirstLastPara="1" wrap="square" lIns="91425" tIns="91425" rIns="91425" bIns="91425" anchor="t" anchorCtr="0">
            <a:noAutofit/>
          </a:bodyPr>
          <a:lstStyle>
            <a:lvl1pPr lvl="0" algn="l" rtl="0">
              <a:spcBef>
                <a:spcPts val="0"/>
              </a:spcBef>
              <a:spcAft>
                <a:spcPts val="0"/>
              </a:spcAft>
              <a:buClr>
                <a:srgbClr val="0072CE"/>
              </a:buClr>
              <a:buSzPts val="2300"/>
              <a:buFont typeface="Inter"/>
              <a:buNone/>
              <a:defRPr sz="1575" b="1">
                <a:solidFill>
                  <a:srgbClr val="0072CE"/>
                </a:solidFill>
                <a:latin typeface="Inter"/>
                <a:ea typeface="Inter"/>
                <a:cs typeface="Inter"/>
                <a:sym typeface="Inter"/>
              </a:defRPr>
            </a:lvl1pPr>
            <a:lvl2pPr lvl="1" algn="l" rtl="0">
              <a:spcBef>
                <a:spcPts val="0"/>
              </a:spcBef>
              <a:spcAft>
                <a:spcPts val="0"/>
              </a:spcAft>
              <a:buSzPts val="1400"/>
              <a:buNone/>
              <a:defRPr>
                <a:latin typeface="Inter Light"/>
                <a:ea typeface="Inter Light"/>
                <a:cs typeface="Inter Light"/>
                <a:sym typeface="Inter Light"/>
              </a:defRPr>
            </a:lvl2pPr>
            <a:lvl3pPr lvl="2" algn="l" rtl="0">
              <a:spcBef>
                <a:spcPts val="0"/>
              </a:spcBef>
              <a:spcAft>
                <a:spcPts val="0"/>
              </a:spcAft>
              <a:buSzPts val="1400"/>
              <a:buNone/>
              <a:defRPr>
                <a:latin typeface="Inter Light"/>
                <a:ea typeface="Inter Light"/>
                <a:cs typeface="Inter Light"/>
                <a:sym typeface="Inter Light"/>
              </a:defRPr>
            </a:lvl3pPr>
            <a:lvl4pPr lvl="3" algn="l" rtl="0">
              <a:spcBef>
                <a:spcPts val="0"/>
              </a:spcBef>
              <a:spcAft>
                <a:spcPts val="0"/>
              </a:spcAft>
              <a:buSzPts val="1400"/>
              <a:buNone/>
              <a:defRPr>
                <a:latin typeface="Inter Light"/>
                <a:ea typeface="Inter Light"/>
                <a:cs typeface="Inter Light"/>
                <a:sym typeface="Inter Light"/>
              </a:defRPr>
            </a:lvl4pPr>
            <a:lvl5pPr lvl="4" algn="l" rtl="0">
              <a:spcBef>
                <a:spcPts val="0"/>
              </a:spcBef>
              <a:spcAft>
                <a:spcPts val="0"/>
              </a:spcAft>
              <a:buSzPts val="1400"/>
              <a:buNone/>
              <a:defRPr>
                <a:latin typeface="Inter Light"/>
                <a:ea typeface="Inter Light"/>
                <a:cs typeface="Inter Light"/>
                <a:sym typeface="Inter Light"/>
              </a:defRPr>
            </a:lvl5pPr>
            <a:lvl6pPr lvl="5" algn="l" rtl="0">
              <a:spcBef>
                <a:spcPts val="0"/>
              </a:spcBef>
              <a:spcAft>
                <a:spcPts val="0"/>
              </a:spcAft>
              <a:buSzPts val="1400"/>
              <a:buNone/>
              <a:defRPr>
                <a:latin typeface="Inter Light"/>
                <a:ea typeface="Inter Light"/>
                <a:cs typeface="Inter Light"/>
                <a:sym typeface="Inter Light"/>
              </a:defRPr>
            </a:lvl6pPr>
            <a:lvl7pPr lvl="6" algn="l" rtl="0">
              <a:spcBef>
                <a:spcPts val="0"/>
              </a:spcBef>
              <a:spcAft>
                <a:spcPts val="0"/>
              </a:spcAft>
              <a:buSzPts val="1400"/>
              <a:buNone/>
              <a:defRPr>
                <a:latin typeface="Inter Light"/>
                <a:ea typeface="Inter Light"/>
                <a:cs typeface="Inter Light"/>
                <a:sym typeface="Inter Light"/>
              </a:defRPr>
            </a:lvl7pPr>
            <a:lvl8pPr lvl="7" algn="l" rtl="0">
              <a:spcBef>
                <a:spcPts val="0"/>
              </a:spcBef>
              <a:spcAft>
                <a:spcPts val="0"/>
              </a:spcAft>
              <a:buSzPts val="1400"/>
              <a:buNone/>
              <a:defRPr>
                <a:latin typeface="Inter Light"/>
                <a:ea typeface="Inter Light"/>
                <a:cs typeface="Inter Light"/>
                <a:sym typeface="Inter Light"/>
              </a:defRPr>
            </a:lvl8pPr>
            <a:lvl9pPr lvl="8" algn="l" rtl="0">
              <a:spcBef>
                <a:spcPts val="0"/>
              </a:spcBef>
              <a:spcAft>
                <a:spcPts val="0"/>
              </a:spcAft>
              <a:buSzPts val="1400"/>
              <a:buNone/>
              <a:defRPr>
                <a:latin typeface="Inter Light"/>
                <a:ea typeface="Inter Light"/>
                <a:cs typeface="Inter Light"/>
                <a:sym typeface="Inter Light"/>
              </a:defRPr>
            </a:lvl9pPr>
          </a:lstStyle>
          <a:p>
            <a:endParaRPr/>
          </a:p>
        </p:txBody>
      </p:sp>
      <p:sp>
        <p:nvSpPr>
          <p:cNvPr id="185" name="Google Shape;185;p20"/>
          <p:cNvSpPr txBox="1">
            <a:spLocks noGrp="1"/>
          </p:cNvSpPr>
          <p:nvPr>
            <p:ph type="body" idx="3"/>
          </p:nvPr>
        </p:nvSpPr>
        <p:spPr>
          <a:xfrm>
            <a:off x="630769" y="1518375"/>
            <a:ext cx="7914375" cy="2676150"/>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a:p>
        </p:txBody>
      </p:sp>
    </p:spTree>
    <p:extLst>
      <p:ext uri="{BB962C8B-B14F-4D97-AF65-F5344CB8AC3E}">
        <p14:creationId xmlns:p14="http://schemas.microsoft.com/office/powerpoint/2010/main" val="2697245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8"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589499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90769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4007271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2630142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8287814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6370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2547959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9888779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6336762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7797083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346799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5106491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10317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4883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9460083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1027889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6FD92-00CE-D1D2-2F1A-393EB4A36E37}"/>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7852096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1419686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6779732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22504074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8877831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9446592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6508690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3862169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33341716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36885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p>
        </p:txBody>
      </p:sp>
      <p:sp>
        <p:nvSpPr>
          <p:cNvPr id="2" name="Content Placeholder 2">
            <a:extLst>
              <a:ext uri="{FF2B5EF4-FFF2-40B4-BE49-F238E27FC236}">
                <a16:creationId xmlns:a16="http://schemas.microsoft.com/office/drawing/2014/main" id="{F05663CE-81C5-76F1-F1C7-8341F3979EC6}"/>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bg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16370486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745150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3485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1/21/25</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373228540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1/21/25</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329541159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1/21/25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11812186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1/21/25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97859903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1/21/25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8022575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252163907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74386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81105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41014031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1084161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5705311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5429676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8427492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54491270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91620095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77825443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17193593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9920805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643705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Blank" userDrawn="1">
  <p:cSld name="1_Blank">
    <p:spTree>
      <p:nvGrpSpPr>
        <p:cNvPr id="1" name="Shape 172"/>
        <p:cNvGrpSpPr/>
        <p:nvPr/>
      </p:nvGrpSpPr>
      <p:grpSpPr>
        <a:xfrm>
          <a:off x="0" y="0"/>
          <a:ext cx="0" cy="0"/>
          <a:chOff x="0" y="0"/>
          <a:chExt cx="0" cy="0"/>
        </a:xfrm>
      </p:grpSpPr>
      <p:sp>
        <p:nvSpPr>
          <p:cNvPr id="173" name="Google Shape;173;p19"/>
          <p:cNvSpPr/>
          <p:nvPr/>
        </p:nvSpPr>
        <p:spPr>
          <a:xfrm>
            <a:off x="-3165"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p:nvPr/>
        </p:nvCxnSpPr>
        <p:spPr>
          <a:xfrm>
            <a:off x="609600" y="438150"/>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5935" y="-19050"/>
            <a:ext cx="8514900" cy="514349"/>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80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dirty="0"/>
          </a:p>
        </p:txBody>
      </p:sp>
      <p:sp>
        <p:nvSpPr>
          <p:cNvPr id="179" name="Google Shape;179;p19"/>
          <p:cNvSpPr txBox="1">
            <a:spLocks noGrp="1"/>
          </p:cNvSpPr>
          <p:nvPr>
            <p:ph type="body" idx="3"/>
          </p:nvPr>
        </p:nvSpPr>
        <p:spPr>
          <a:xfrm>
            <a:off x="603302" y="521758"/>
            <a:ext cx="7914375" cy="4038574"/>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sz="2000">
                <a:solidFill>
                  <a:schemeClr val="dk1"/>
                </a:solidFill>
              </a:defRPr>
            </a:lvl1pPr>
            <a:lvl2pPr marL="685800" lvl="1" indent="-257175" algn="l" rtl="0">
              <a:lnSpc>
                <a:spcPct val="90000"/>
              </a:lnSpc>
              <a:spcBef>
                <a:spcPts val="375"/>
              </a:spcBef>
              <a:spcAft>
                <a:spcPts val="0"/>
              </a:spcAft>
              <a:buClr>
                <a:schemeClr val="dk1"/>
              </a:buClr>
              <a:buSzPts val="1800"/>
              <a:buFont typeface="Arial" panose="020B0604020202020204" pitchFamily="34" charset="0"/>
              <a:buChar char="•"/>
              <a:defRPr sz="1600">
                <a:solidFill>
                  <a:schemeClr val="dk1"/>
                </a:solidFill>
              </a:defRPr>
            </a:lvl2pPr>
            <a:lvl3pPr marL="1028700" lvl="2" indent="-257175" algn="l" rtl="0">
              <a:lnSpc>
                <a:spcPct val="90000"/>
              </a:lnSpc>
              <a:spcBef>
                <a:spcPts val="375"/>
              </a:spcBef>
              <a:spcAft>
                <a:spcPts val="0"/>
              </a:spcAft>
              <a:buClr>
                <a:schemeClr val="dk1"/>
              </a:buClr>
              <a:buSzPts val="1800"/>
              <a:buFont typeface="Wingdings" pitchFamily="2" charset="2"/>
              <a:buChar char="§"/>
              <a:defRPr sz="1400">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lang="en-US" dirty="0"/>
          </a:p>
          <a:p>
            <a:pPr lvl="1"/>
            <a:endParaRPr lang="en-US" sz="1600" dirty="0"/>
          </a:p>
          <a:p>
            <a:pPr lvl="2"/>
            <a:endParaRPr dirty="0"/>
          </a:p>
        </p:txBody>
      </p:sp>
    </p:spTree>
    <p:extLst>
      <p:ext uri="{BB962C8B-B14F-4D97-AF65-F5344CB8AC3E}">
        <p14:creationId xmlns:p14="http://schemas.microsoft.com/office/powerpoint/2010/main" val="132859324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793831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195761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86232334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34233426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344329133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324467696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2400411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63144101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55872390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141432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Page" preserve="1">
  <p:cSld name="Title Page">
    <p:spTree>
      <p:nvGrpSpPr>
        <p:cNvPr id="1" name="Shape 15"/>
        <p:cNvGrpSpPr/>
        <p:nvPr/>
      </p:nvGrpSpPr>
      <p:grpSpPr>
        <a:xfrm>
          <a:off x="0" y="0"/>
          <a:ext cx="0" cy="0"/>
          <a:chOff x="0" y="0"/>
          <a:chExt cx="0" cy="0"/>
        </a:xfrm>
      </p:grpSpPr>
      <p:sp>
        <p:nvSpPr>
          <p:cNvPr id="16" name="Google Shape;16;p2"/>
          <p:cNvSpPr/>
          <p:nvPr/>
        </p:nvSpPr>
        <p:spPr>
          <a:xfrm>
            <a:off x="0" y="-712"/>
            <a:ext cx="4610250" cy="5143500"/>
          </a:xfrm>
          <a:prstGeom prst="rect">
            <a:avLst/>
          </a:prstGeom>
          <a:solidFill>
            <a:srgbClr val="B9D8EB"/>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a:p>
        </p:txBody>
      </p:sp>
      <p:pic>
        <p:nvPicPr>
          <p:cNvPr id="17" name="Google Shape;17;p2"/>
          <p:cNvPicPr preferRelativeResize="0"/>
          <p:nvPr/>
        </p:nvPicPr>
        <p:blipFill rotWithShape="1">
          <a:blip r:embed="rId2">
            <a:alphaModFix/>
          </a:blip>
          <a:srcRect l="49588" t="20071" r="11021" b="437"/>
          <a:stretch/>
        </p:blipFill>
        <p:spPr>
          <a:xfrm>
            <a:off x="4584825" y="-1200"/>
            <a:ext cx="4559177" cy="5175195"/>
          </a:xfrm>
          <a:prstGeom prst="rect">
            <a:avLst/>
          </a:prstGeom>
          <a:noFill/>
          <a:ln>
            <a:noFill/>
          </a:ln>
        </p:spPr>
      </p:pic>
      <p:sp>
        <p:nvSpPr>
          <p:cNvPr id="18" name="Google Shape;18;p2"/>
          <p:cNvSpPr txBox="1">
            <a:spLocks noGrp="1"/>
          </p:cNvSpPr>
          <p:nvPr>
            <p:ph type="title"/>
          </p:nvPr>
        </p:nvSpPr>
        <p:spPr>
          <a:xfrm>
            <a:off x="616800" y="1099875"/>
            <a:ext cx="3331575" cy="402075"/>
          </a:xfrm>
          <a:prstGeom prst="rect">
            <a:avLst/>
          </a:prstGeom>
          <a:noFill/>
          <a:ln>
            <a:noFill/>
          </a:ln>
        </p:spPr>
        <p:txBody>
          <a:bodyPr spcFirstLastPara="1" wrap="square" lIns="91425" tIns="45700" rIns="91425" bIns="45700" anchor="t" anchorCtr="0">
            <a:noAutofit/>
          </a:bodyPr>
          <a:lstStyle>
            <a:lvl1pPr lvl="0" algn="l" rtl="0">
              <a:lnSpc>
                <a:spcPct val="90000"/>
              </a:lnSpc>
              <a:spcBef>
                <a:spcPts val="0"/>
              </a:spcBef>
              <a:spcAft>
                <a:spcPts val="0"/>
              </a:spcAft>
              <a:buClr>
                <a:srgbClr val="000D74"/>
              </a:buClr>
              <a:buSzPts val="3000"/>
              <a:buNone/>
              <a:defRPr sz="1800">
                <a:solidFill>
                  <a:srgbClr val="000D74"/>
                </a:solidFill>
              </a:defRPr>
            </a:lvl1pPr>
            <a:lvl2pPr lvl="1" rtl="0">
              <a:spcBef>
                <a:spcPts val="0"/>
              </a:spcBef>
              <a:spcAft>
                <a:spcPts val="0"/>
              </a:spcAft>
              <a:buClr>
                <a:srgbClr val="000D74"/>
              </a:buClr>
              <a:buSzPts val="1400"/>
              <a:buNone/>
              <a:defRPr>
                <a:solidFill>
                  <a:srgbClr val="000D74"/>
                </a:solidFill>
              </a:defRPr>
            </a:lvl2pPr>
            <a:lvl3pPr lvl="2" rtl="0">
              <a:spcBef>
                <a:spcPts val="0"/>
              </a:spcBef>
              <a:spcAft>
                <a:spcPts val="0"/>
              </a:spcAft>
              <a:buClr>
                <a:srgbClr val="000D74"/>
              </a:buClr>
              <a:buSzPts val="1400"/>
              <a:buNone/>
              <a:defRPr>
                <a:solidFill>
                  <a:srgbClr val="000D74"/>
                </a:solidFill>
              </a:defRPr>
            </a:lvl3pPr>
            <a:lvl4pPr lvl="3" rtl="0">
              <a:spcBef>
                <a:spcPts val="0"/>
              </a:spcBef>
              <a:spcAft>
                <a:spcPts val="0"/>
              </a:spcAft>
              <a:buClr>
                <a:srgbClr val="000D74"/>
              </a:buClr>
              <a:buSzPts val="1400"/>
              <a:buNone/>
              <a:defRPr>
                <a:solidFill>
                  <a:srgbClr val="000D74"/>
                </a:solidFill>
              </a:defRPr>
            </a:lvl4pPr>
            <a:lvl5pPr lvl="4" rtl="0">
              <a:spcBef>
                <a:spcPts val="0"/>
              </a:spcBef>
              <a:spcAft>
                <a:spcPts val="0"/>
              </a:spcAft>
              <a:buClr>
                <a:srgbClr val="000D74"/>
              </a:buClr>
              <a:buSzPts val="1400"/>
              <a:buNone/>
              <a:defRPr>
                <a:solidFill>
                  <a:srgbClr val="000D74"/>
                </a:solidFill>
              </a:defRPr>
            </a:lvl5pPr>
            <a:lvl6pPr lvl="5" rtl="0">
              <a:spcBef>
                <a:spcPts val="0"/>
              </a:spcBef>
              <a:spcAft>
                <a:spcPts val="0"/>
              </a:spcAft>
              <a:buClr>
                <a:srgbClr val="000D74"/>
              </a:buClr>
              <a:buSzPts val="1400"/>
              <a:buNone/>
              <a:defRPr>
                <a:solidFill>
                  <a:srgbClr val="000D74"/>
                </a:solidFill>
              </a:defRPr>
            </a:lvl6pPr>
            <a:lvl7pPr lvl="6" rtl="0">
              <a:spcBef>
                <a:spcPts val="0"/>
              </a:spcBef>
              <a:spcAft>
                <a:spcPts val="0"/>
              </a:spcAft>
              <a:buClr>
                <a:srgbClr val="000D74"/>
              </a:buClr>
              <a:buSzPts val="1400"/>
              <a:buNone/>
              <a:defRPr>
                <a:solidFill>
                  <a:srgbClr val="000D74"/>
                </a:solidFill>
              </a:defRPr>
            </a:lvl7pPr>
            <a:lvl8pPr lvl="7" rtl="0">
              <a:spcBef>
                <a:spcPts val="0"/>
              </a:spcBef>
              <a:spcAft>
                <a:spcPts val="0"/>
              </a:spcAft>
              <a:buClr>
                <a:srgbClr val="000D74"/>
              </a:buClr>
              <a:buSzPts val="1400"/>
              <a:buNone/>
              <a:defRPr>
                <a:solidFill>
                  <a:srgbClr val="000D74"/>
                </a:solidFill>
              </a:defRPr>
            </a:lvl8pPr>
            <a:lvl9pPr lvl="8" rtl="0">
              <a:spcBef>
                <a:spcPts val="0"/>
              </a:spcBef>
              <a:spcAft>
                <a:spcPts val="0"/>
              </a:spcAft>
              <a:buClr>
                <a:srgbClr val="000D74"/>
              </a:buClr>
              <a:buSzPts val="1400"/>
              <a:buNone/>
              <a:defRPr>
                <a:solidFill>
                  <a:srgbClr val="000D74"/>
                </a:solidFill>
              </a:defRPr>
            </a:lvl9pPr>
          </a:lstStyle>
          <a:p>
            <a:endParaRPr/>
          </a:p>
        </p:txBody>
      </p:sp>
      <p:sp>
        <p:nvSpPr>
          <p:cNvPr id="19" name="Google Shape;19;p2"/>
          <p:cNvSpPr txBox="1">
            <a:spLocks noGrp="1"/>
          </p:cNvSpPr>
          <p:nvPr>
            <p:ph type="subTitle" idx="1"/>
          </p:nvPr>
        </p:nvSpPr>
        <p:spPr>
          <a:xfrm>
            <a:off x="598163" y="1501950"/>
            <a:ext cx="3413925" cy="862425"/>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2700">
                <a:solidFill>
                  <a:srgbClr val="000D74"/>
                </a:solidFill>
                <a:latin typeface="Inter SemiBold"/>
                <a:ea typeface="Inter SemiBold"/>
                <a:cs typeface="Inter SemiBold"/>
                <a:sym typeface="Inter SemiBold"/>
              </a:defRPr>
            </a:lvl1pPr>
            <a:lvl2pPr lvl="1" algn="ctr" rtl="0">
              <a:spcBef>
                <a:spcPts val="0"/>
              </a:spcBef>
              <a:spcAft>
                <a:spcPts val="0"/>
              </a:spcAft>
              <a:buNone/>
              <a:defRPr sz="2550">
                <a:solidFill>
                  <a:srgbClr val="000D74"/>
                </a:solidFill>
              </a:defRPr>
            </a:lvl2pPr>
            <a:lvl3pPr lvl="2" algn="ctr" rtl="0">
              <a:spcBef>
                <a:spcPts val="0"/>
              </a:spcBef>
              <a:spcAft>
                <a:spcPts val="0"/>
              </a:spcAft>
              <a:buNone/>
              <a:defRPr sz="2550">
                <a:solidFill>
                  <a:srgbClr val="000D74"/>
                </a:solidFill>
              </a:defRPr>
            </a:lvl3pPr>
            <a:lvl4pPr lvl="3" algn="ctr" rtl="0">
              <a:spcBef>
                <a:spcPts val="0"/>
              </a:spcBef>
              <a:spcAft>
                <a:spcPts val="0"/>
              </a:spcAft>
              <a:buNone/>
              <a:defRPr sz="2550">
                <a:solidFill>
                  <a:srgbClr val="000D74"/>
                </a:solidFill>
              </a:defRPr>
            </a:lvl4pPr>
            <a:lvl5pPr lvl="4" algn="ctr" rtl="0">
              <a:spcBef>
                <a:spcPts val="0"/>
              </a:spcBef>
              <a:spcAft>
                <a:spcPts val="0"/>
              </a:spcAft>
              <a:buNone/>
              <a:defRPr sz="2550">
                <a:solidFill>
                  <a:srgbClr val="000D74"/>
                </a:solidFill>
              </a:defRPr>
            </a:lvl5pPr>
            <a:lvl6pPr lvl="5" algn="ctr" rtl="0">
              <a:spcBef>
                <a:spcPts val="0"/>
              </a:spcBef>
              <a:spcAft>
                <a:spcPts val="0"/>
              </a:spcAft>
              <a:buNone/>
              <a:defRPr sz="2550">
                <a:solidFill>
                  <a:srgbClr val="000D74"/>
                </a:solidFill>
              </a:defRPr>
            </a:lvl6pPr>
            <a:lvl7pPr lvl="6" algn="ctr" rtl="0">
              <a:spcBef>
                <a:spcPts val="0"/>
              </a:spcBef>
              <a:spcAft>
                <a:spcPts val="0"/>
              </a:spcAft>
              <a:buNone/>
              <a:defRPr sz="2550">
                <a:solidFill>
                  <a:srgbClr val="000D74"/>
                </a:solidFill>
              </a:defRPr>
            </a:lvl7pPr>
            <a:lvl8pPr lvl="7" algn="ctr" rtl="0">
              <a:spcBef>
                <a:spcPts val="0"/>
              </a:spcBef>
              <a:spcAft>
                <a:spcPts val="0"/>
              </a:spcAft>
              <a:buNone/>
              <a:defRPr sz="2550">
                <a:solidFill>
                  <a:srgbClr val="000D74"/>
                </a:solidFill>
              </a:defRPr>
            </a:lvl8pPr>
            <a:lvl9pPr lvl="8" algn="ctr" rtl="0">
              <a:spcBef>
                <a:spcPts val="0"/>
              </a:spcBef>
              <a:spcAft>
                <a:spcPts val="0"/>
              </a:spcAft>
              <a:buNone/>
              <a:defRPr sz="2550">
                <a:solidFill>
                  <a:srgbClr val="000D74"/>
                </a:solidFill>
              </a:defRPr>
            </a:lvl9pPr>
          </a:lstStyle>
          <a:p>
            <a:endParaRPr/>
          </a:p>
        </p:txBody>
      </p:sp>
      <p:sp>
        <p:nvSpPr>
          <p:cNvPr id="20" name="Google Shape;20;p2"/>
          <p:cNvSpPr txBox="1">
            <a:spLocks noGrp="1"/>
          </p:cNvSpPr>
          <p:nvPr>
            <p:ph type="body" idx="2"/>
          </p:nvPr>
        </p:nvSpPr>
        <p:spPr>
          <a:xfrm>
            <a:off x="689344" y="2415244"/>
            <a:ext cx="3259125" cy="1746000"/>
          </a:xfrm>
          <a:prstGeom prst="rect">
            <a:avLst/>
          </a:prstGeom>
        </p:spPr>
        <p:txBody>
          <a:bodyPr spcFirstLastPara="1" wrap="square" lIns="91425" tIns="45700" rIns="91425" bIns="45700" anchor="t" anchorCtr="0">
            <a:noAutofit/>
          </a:bodyPr>
          <a:lstStyle>
            <a:lvl1pPr marL="342900" lvl="0" indent="-247650">
              <a:spcBef>
                <a:spcPts val="750"/>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1pPr>
            <a:lvl2pPr marL="685800" lvl="1" indent="-238125">
              <a:spcBef>
                <a:spcPts val="375"/>
              </a:spcBef>
              <a:spcAft>
                <a:spcPts val="0"/>
              </a:spcAft>
              <a:buClr>
                <a:srgbClr val="000D74"/>
              </a:buClr>
              <a:buSzPts val="1400"/>
              <a:buFont typeface="Montserrat"/>
              <a:buChar char="o"/>
              <a:defRPr>
                <a:solidFill>
                  <a:srgbClr val="000D74"/>
                </a:solidFill>
                <a:latin typeface="Montserrat"/>
                <a:ea typeface="Montserrat"/>
                <a:cs typeface="Montserrat"/>
                <a:sym typeface="Montserrat"/>
              </a:defRPr>
            </a:lvl2pPr>
            <a:lvl3pPr marL="1028700" lvl="2"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3pPr>
            <a:lvl4pPr marL="1371600" lvl="3"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4pPr>
            <a:lvl5pPr marL="1714500" lvl="4"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5pPr>
            <a:lvl6pPr marL="2057400" lvl="5"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6pPr>
            <a:lvl7pPr marL="2400300" lvl="6"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7pPr>
            <a:lvl8pPr marL="2743200" lvl="7"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8pPr>
            <a:lvl9pPr marL="3086100" lvl="8"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9pPr>
          </a:lstStyle>
          <a:p>
            <a:endParaRPr/>
          </a:p>
        </p:txBody>
      </p:sp>
      <p:pic>
        <p:nvPicPr>
          <p:cNvPr id="21" name="Google Shape;21;p2"/>
          <p:cNvPicPr preferRelativeResize="0"/>
          <p:nvPr/>
        </p:nvPicPr>
        <p:blipFill>
          <a:blip r:embed="rId3">
            <a:alphaModFix/>
          </a:blip>
          <a:stretch>
            <a:fillRect/>
          </a:stretch>
        </p:blipFill>
        <p:spPr>
          <a:xfrm>
            <a:off x="162178" y="3545044"/>
            <a:ext cx="4084220" cy="1615350"/>
          </a:xfrm>
          <a:prstGeom prst="rect">
            <a:avLst/>
          </a:prstGeom>
          <a:noFill/>
          <a:ln>
            <a:noFill/>
          </a:ln>
        </p:spPr>
      </p:pic>
    </p:spTree>
    <p:extLst>
      <p:ext uri="{BB962C8B-B14F-4D97-AF65-F5344CB8AC3E}">
        <p14:creationId xmlns:p14="http://schemas.microsoft.com/office/powerpoint/2010/main" val="20199535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19129150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710174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Page 1" preserve="1">
  <p:cSld name="Title Page 1">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1284525" y="1512842"/>
            <a:ext cx="6574950" cy="557775"/>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36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 name="Google Shape;24;p3"/>
          <p:cNvSpPr txBox="1">
            <a:spLocks noGrp="1"/>
          </p:cNvSpPr>
          <p:nvPr>
            <p:ph type="subTitle" idx="1"/>
          </p:nvPr>
        </p:nvSpPr>
        <p:spPr>
          <a:xfrm>
            <a:off x="1284525" y="2070619"/>
            <a:ext cx="6574950" cy="2027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800">
                <a:solidFill>
                  <a:srgbClr val="6CADDF"/>
                </a:solidFill>
                <a:latin typeface="Inter SemiBold"/>
                <a:ea typeface="Inter SemiBold"/>
                <a:cs typeface="Inter SemiBold"/>
                <a:sym typeface="Inter SemiBold"/>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25" name="Google Shape;25;p3"/>
          <p:cNvSpPr txBox="1">
            <a:spLocks noGrp="1"/>
          </p:cNvSpPr>
          <p:nvPr>
            <p:ph type="subTitle" idx="2"/>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rtl="0">
              <a:spcBef>
                <a:spcPts val="0"/>
              </a:spcBef>
              <a:spcAft>
                <a:spcPts val="0"/>
              </a:spcAft>
              <a:buNone/>
              <a:defRPr>
                <a:solidFill>
                  <a:srgbClr val="000D74"/>
                </a:solidFill>
              </a:defRPr>
            </a:lvl2pPr>
            <a:lvl3pPr lvl="2" rtl="0">
              <a:spcBef>
                <a:spcPts val="0"/>
              </a:spcBef>
              <a:spcAft>
                <a:spcPts val="0"/>
              </a:spcAft>
              <a:buNone/>
              <a:defRPr>
                <a:solidFill>
                  <a:srgbClr val="000D74"/>
                </a:solidFill>
              </a:defRPr>
            </a:lvl3pPr>
            <a:lvl4pPr lvl="3" rtl="0">
              <a:spcBef>
                <a:spcPts val="0"/>
              </a:spcBef>
              <a:spcAft>
                <a:spcPts val="0"/>
              </a:spcAft>
              <a:buNone/>
              <a:defRPr>
                <a:solidFill>
                  <a:srgbClr val="000D74"/>
                </a:solidFill>
              </a:defRPr>
            </a:lvl4pPr>
            <a:lvl5pPr lvl="4" rtl="0">
              <a:spcBef>
                <a:spcPts val="0"/>
              </a:spcBef>
              <a:spcAft>
                <a:spcPts val="0"/>
              </a:spcAft>
              <a:buNone/>
              <a:defRPr>
                <a:solidFill>
                  <a:srgbClr val="000D74"/>
                </a:solidFill>
              </a:defRPr>
            </a:lvl5pPr>
            <a:lvl6pPr lvl="5" rtl="0">
              <a:spcBef>
                <a:spcPts val="0"/>
              </a:spcBef>
              <a:spcAft>
                <a:spcPts val="0"/>
              </a:spcAft>
              <a:buNone/>
              <a:defRPr>
                <a:solidFill>
                  <a:srgbClr val="000D74"/>
                </a:solidFill>
              </a:defRPr>
            </a:lvl6pPr>
            <a:lvl7pPr lvl="6" rtl="0">
              <a:spcBef>
                <a:spcPts val="0"/>
              </a:spcBef>
              <a:spcAft>
                <a:spcPts val="0"/>
              </a:spcAft>
              <a:buNone/>
              <a:defRPr>
                <a:solidFill>
                  <a:srgbClr val="000D74"/>
                </a:solidFill>
              </a:defRPr>
            </a:lvl7pPr>
            <a:lvl8pPr lvl="7" rtl="0">
              <a:spcBef>
                <a:spcPts val="0"/>
              </a:spcBef>
              <a:spcAft>
                <a:spcPts val="0"/>
              </a:spcAft>
              <a:buNone/>
              <a:defRPr>
                <a:solidFill>
                  <a:srgbClr val="000D74"/>
                </a:solidFill>
              </a:defRPr>
            </a:lvl8pPr>
            <a:lvl9pPr lvl="8" rtl="0">
              <a:spcBef>
                <a:spcPts val="0"/>
              </a:spcBef>
              <a:spcAft>
                <a:spcPts val="0"/>
              </a:spcAft>
              <a:buNone/>
              <a:defRPr>
                <a:solidFill>
                  <a:srgbClr val="000D74"/>
                </a:solidFill>
              </a:defRPr>
            </a:lvl9pPr>
          </a:lstStyle>
          <a:p>
            <a:endParaRPr/>
          </a:p>
        </p:txBody>
      </p:sp>
      <p:sp>
        <p:nvSpPr>
          <p:cNvPr id="26" name="Google Shape;26;p3"/>
          <p:cNvSpPr txBox="1">
            <a:spLocks noGrp="1"/>
          </p:cNvSpPr>
          <p:nvPr>
            <p:ph type="title" idx="3"/>
          </p:nvPr>
        </p:nvSpPr>
        <p:spPr>
          <a:xfrm>
            <a:off x="629175" y="0"/>
            <a:ext cx="8511750" cy="688950"/>
          </a:xfrm>
          <a:prstGeom prst="rect">
            <a:avLst/>
          </a:prstGeom>
        </p:spPr>
        <p:txBody>
          <a:bodyPr spcFirstLastPara="1" wrap="square" lIns="91425" tIns="91425" rIns="91425" bIns="91425" anchor="b" anchorCtr="0">
            <a:noAutofit/>
          </a:bodyPr>
          <a:lstStyle>
            <a:lvl1pPr lvl="0" algn="l" rtl="0">
              <a:spcBef>
                <a:spcPts val="0"/>
              </a:spcBef>
              <a:spcAft>
                <a:spcPts val="0"/>
              </a:spcAft>
              <a:buNone/>
              <a:defRPr sz="2250">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cxnSp>
        <p:nvCxnSpPr>
          <p:cNvPr id="27" name="Google Shape;27;p3"/>
          <p:cNvCxnSpPr/>
          <p:nvPr/>
        </p:nvCxnSpPr>
        <p:spPr>
          <a:xfrm>
            <a:off x="630769" y="758041"/>
            <a:ext cx="8511750" cy="0"/>
          </a:xfrm>
          <a:prstGeom prst="straightConnector1">
            <a:avLst/>
          </a:prstGeom>
          <a:noFill/>
          <a:ln w="28575" cap="flat" cmpd="sng">
            <a:solidFill>
              <a:srgbClr val="B9D8EB"/>
            </a:solidFill>
            <a:prstDash val="solid"/>
            <a:round/>
            <a:headEnd type="none" w="med" len="med"/>
            <a:tailEnd type="none" w="med" len="med"/>
          </a:ln>
        </p:spPr>
      </p:cxnSp>
    </p:spTree>
    <p:extLst>
      <p:ext uri="{BB962C8B-B14F-4D97-AF65-F5344CB8AC3E}">
        <p14:creationId xmlns:p14="http://schemas.microsoft.com/office/powerpoint/2010/main" val="1045145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Red Background_Blank" preserve="1">
  <p:cSld name="Red Background_Blank">
    <p:spTree>
      <p:nvGrpSpPr>
        <p:cNvPr id="1" name="Shape 70"/>
        <p:cNvGrpSpPr/>
        <p:nvPr/>
      </p:nvGrpSpPr>
      <p:grpSpPr>
        <a:xfrm>
          <a:off x="0" y="0"/>
          <a:ext cx="0" cy="0"/>
          <a:chOff x="0" y="0"/>
          <a:chExt cx="0" cy="0"/>
        </a:xfrm>
      </p:grpSpPr>
      <p:sp>
        <p:nvSpPr>
          <p:cNvPr id="71" name="Google Shape;71;p8"/>
          <p:cNvSpPr txBox="1">
            <a:spLocks noGrp="1"/>
          </p:cNvSpPr>
          <p:nvPr>
            <p:ph type="title"/>
          </p:nvPr>
        </p:nvSpPr>
        <p:spPr>
          <a:xfrm>
            <a:off x="1212413" y="1827806"/>
            <a:ext cx="6719175" cy="685350"/>
          </a:xfrm>
          <a:prstGeom prst="rect">
            <a:avLst/>
          </a:prstGeom>
        </p:spPr>
        <p:txBody>
          <a:bodyPr spcFirstLastPara="1" wrap="square" lIns="91425" tIns="45700" rIns="91425" bIns="45700" anchor="t" anchorCtr="0">
            <a:noAutofit/>
          </a:bodyPr>
          <a:lstStyle>
            <a:lvl1pPr lvl="0" algn="ctr" rtl="0">
              <a:spcBef>
                <a:spcPts val="0"/>
              </a:spcBef>
              <a:spcAft>
                <a:spcPts val="0"/>
              </a:spcAft>
              <a:buNone/>
              <a:defRPr sz="2700">
                <a:solidFill>
                  <a:srgbClr val="FFFFFF"/>
                </a:solidFill>
              </a:defRPr>
            </a:lvl1pPr>
            <a:lvl2pPr lvl="1" rtl="0">
              <a:spcBef>
                <a:spcPts val="0"/>
              </a:spcBef>
              <a:spcAft>
                <a:spcPts val="0"/>
              </a:spcAft>
              <a:buNone/>
              <a:defRPr>
                <a:latin typeface="Arial"/>
                <a:ea typeface="Arial"/>
                <a:cs typeface="Arial"/>
                <a:sym typeface="Arial"/>
              </a:defRPr>
            </a:lvl2pPr>
            <a:lvl3pPr lvl="2" rtl="0">
              <a:spcBef>
                <a:spcPts val="0"/>
              </a:spcBef>
              <a:spcAft>
                <a:spcPts val="0"/>
              </a:spcAft>
              <a:buNone/>
              <a:defRPr>
                <a:latin typeface="Arial"/>
                <a:ea typeface="Arial"/>
                <a:cs typeface="Arial"/>
                <a:sym typeface="Arial"/>
              </a:defRPr>
            </a:lvl3pPr>
            <a:lvl4pPr lvl="3" rtl="0">
              <a:spcBef>
                <a:spcPts val="0"/>
              </a:spcBef>
              <a:spcAft>
                <a:spcPts val="0"/>
              </a:spcAft>
              <a:buNone/>
              <a:defRPr>
                <a:latin typeface="Arial"/>
                <a:ea typeface="Arial"/>
                <a:cs typeface="Arial"/>
                <a:sym typeface="Arial"/>
              </a:defRPr>
            </a:lvl4pPr>
            <a:lvl5pPr lvl="4" rtl="0">
              <a:spcBef>
                <a:spcPts val="0"/>
              </a:spcBef>
              <a:spcAft>
                <a:spcPts val="0"/>
              </a:spcAft>
              <a:buNone/>
              <a:defRPr>
                <a:latin typeface="Arial"/>
                <a:ea typeface="Arial"/>
                <a:cs typeface="Arial"/>
                <a:sym typeface="Arial"/>
              </a:defRPr>
            </a:lvl5pPr>
            <a:lvl6pPr lvl="5" rtl="0">
              <a:spcBef>
                <a:spcPts val="0"/>
              </a:spcBef>
              <a:spcAft>
                <a:spcPts val="0"/>
              </a:spcAft>
              <a:buNone/>
              <a:defRPr>
                <a:latin typeface="Arial"/>
                <a:ea typeface="Arial"/>
                <a:cs typeface="Arial"/>
                <a:sym typeface="Arial"/>
              </a:defRPr>
            </a:lvl6pPr>
            <a:lvl7pPr lvl="6" rtl="0">
              <a:spcBef>
                <a:spcPts val="0"/>
              </a:spcBef>
              <a:spcAft>
                <a:spcPts val="0"/>
              </a:spcAft>
              <a:buNone/>
              <a:defRPr>
                <a:latin typeface="Arial"/>
                <a:ea typeface="Arial"/>
                <a:cs typeface="Arial"/>
                <a:sym typeface="Arial"/>
              </a:defRPr>
            </a:lvl7pPr>
            <a:lvl8pPr lvl="7" rtl="0">
              <a:spcBef>
                <a:spcPts val="0"/>
              </a:spcBef>
              <a:spcAft>
                <a:spcPts val="0"/>
              </a:spcAft>
              <a:buNone/>
              <a:defRPr>
                <a:latin typeface="Arial"/>
                <a:ea typeface="Arial"/>
                <a:cs typeface="Arial"/>
                <a:sym typeface="Arial"/>
              </a:defRPr>
            </a:lvl8pPr>
            <a:lvl9pPr lvl="8" rtl="0">
              <a:spcBef>
                <a:spcPts val="0"/>
              </a:spcBef>
              <a:spcAft>
                <a:spcPts val="0"/>
              </a:spcAft>
              <a:buNone/>
              <a:defRPr>
                <a:latin typeface="Arial"/>
                <a:ea typeface="Arial"/>
                <a:cs typeface="Arial"/>
                <a:sym typeface="Arial"/>
              </a:defRPr>
            </a:lvl9pPr>
          </a:lstStyle>
          <a:p>
            <a:endParaRPr/>
          </a:p>
        </p:txBody>
      </p:sp>
      <p:sp>
        <p:nvSpPr>
          <p:cNvPr id="72" name="Google Shape;72;p8"/>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rtl="0">
              <a:spcBef>
                <a:spcPts val="0"/>
              </a:spcBef>
              <a:spcAft>
                <a:spcPts val="0"/>
              </a:spcAft>
              <a:buNone/>
              <a:defRPr>
                <a:solidFill>
                  <a:srgbClr val="000D74"/>
                </a:solidFill>
                <a:latin typeface="Didact Gothic"/>
                <a:ea typeface="Didact Gothic"/>
                <a:cs typeface="Didact Gothic"/>
                <a:sym typeface="Didact Gothic"/>
              </a:defRPr>
            </a:lvl2pPr>
            <a:lvl3pPr lvl="2" rtl="0">
              <a:spcBef>
                <a:spcPts val="0"/>
              </a:spcBef>
              <a:spcAft>
                <a:spcPts val="0"/>
              </a:spcAft>
              <a:buNone/>
              <a:defRPr>
                <a:solidFill>
                  <a:srgbClr val="000D74"/>
                </a:solidFill>
                <a:latin typeface="Didact Gothic"/>
                <a:ea typeface="Didact Gothic"/>
                <a:cs typeface="Didact Gothic"/>
                <a:sym typeface="Didact Gothic"/>
              </a:defRPr>
            </a:lvl3pPr>
            <a:lvl4pPr lvl="3" rtl="0">
              <a:spcBef>
                <a:spcPts val="0"/>
              </a:spcBef>
              <a:spcAft>
                <a:spcPts val="0"/>
              </a:spcAft>
              <a:buNone/>
              <a:defRPr>
                <a:solidFill>
                  <a:srgbClr val="000D74"/>
                </a:solidFill>
                <a:latin typeface="Didact Gothic"/>
                <a:ea typeface="Didact Gothic"/>
                <a:cs typeface="Didact Gothic"/>
                <a:sym typeface="Didact Gothic"/>
              </a:defRPr>
            </a:lvl4pPr>
            <a:lvl5pPr lvl="4" rtl="0">
              <a:spcBef>
                <a:spcPts val="0"/>
              </a:spcBef>
              <a:spcAft>
                <a:spcPts val="0"/>
              </a:spcAft>
              <a:buNone/>
              <a:defRPr>
                <a:solidFill>
                  <a:srgbClr val="000D74"/>
                </a:solidFill>
                <a:latin typeface="Didact Gothic"/>
                <a:ea typeface="Didact Gothic"/>
                <a:cs typeface="Didact Gothic"/>
                <a:sym typeface="Didact Gothic"/>
              </a:defRPr>
            </a:lvl5pPr>
            <a:lvl6pPr lvl="5" rtl="0">
              <a:spcBef>
                <a:spcPts val="0"/>
              </a:spcBef>
              <a:spcAft>
                <a:spcPts val="0"/>
              </a:spcAft>
              <a:buNone/>
              <a:defRPr>
                <a:solidFill>
                  <a:srgbClr val="000D74"/>
                </a:solidFill>
                <a:latin typeface="Didact Gothic"/>
                <a:ea typeface="Didact Gothic"/>
                <a:cs typeface="Didact Gothic"/>
                <a:sym typeface="Didact Gothic"/>
              </a:defRPr>
            </a:lvl6pPr>
            <a:lvl7pPr lvl="6" rtl="0">
              <a:spcBef>
                <a:spcPts val="0"/>
              </a:spcBef>
              <a:spcAft>
                <a:spcPts val="0"/>
              </a:spcAft>
              <a:buNone/>
              <a:defRPr>
                <a:solidFill>
                  <a:srgbClr val="000D74"/>
                </a:solidFill>
                <a:latin typeface="Didact Gothic"/>
                <a:ea typeface="Didact Gothic"/>
                <a:cs typeface="Didact Gothic"/>
                <a:sym typeface="Didact Gothic"/>
              </a:defRPr>
            </a:lvl7pPr>
            <a:lvl8pPr lvl="7" rtl="0">
              <a:spcBef>
                <a:spcPts val="0"/>
              </a:spcBef>
              <a:spcAft>
                <a:spcPts val="0"/>
              </a:spcAft>
              <a:buNone/>
              <a:defRPr>
                <a:solidFill>
                  <a:srgbClr val="000D74"/>
                </a:solidFill>
                <a:latin typeface="Didact Gothic"/>
                <a:ea typeface="Didact Gothic"/>
                <a:cs typeface="Didact Gothic"/>
                <a:sym typeface="Didact Gothic"/>
              </a:defRPr>
            </a:lvl8pPr>
            <a:lvl9pPr lvl="8"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sp>
        <p:nvSpPr>
          <p:cNvPr id="73" name="Google Shape;73;p8"/>
          <p:cNvSpPr txBox="1">
            <a:spLocks noGrp="1"/>
          </p:cNvSpPr>
          <p:nvPr>
            <p:ph type="title" idx="2"/>
          </p:nvPr>
        </p:nvSpPr>
        <p:spPr>
          <a:xfrm>
            <a:off x="629175" y="27544"/>
            <a:ext cx="6457275"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chemeClr val="lt1"/>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cxnSp>
        <p:nvCxnSpPr>
          <p:cNvPr id="74" name="Google Shape;74;p8"/>
          <p:cNvCxnSpPr/>
          <p:nvPr/>
        </p:nvCxnSpPr>
        <p:spPr>
          <a:xfrm>
            <a:off x="630769" y="758041"/>
            <a:ext cx="8511750" cy="0"/>
          </a:xfrm>
          <a:prstGeom prst="straightConnector1">
            <a:avLst/>
          </a:prstGeom>
          <a:noFill/>
          <a:ln w="28575" cap="flat" cmpd="sng">
            <a:solidFill>
              <a:srgbClr val="0072CE"/>
            </a:solidFill>
            <a:prstDash val="solid"/>
            <a:round/>
            <a:headEnd type="none" w="med" len="med"/>
            <a:tailEnd type="none" w="med" len="med"/>
          </a:ln>
        </p:spPr>
      </p:cxnSp>
    </p:spTree>
    <p:extLst>
      <p:ext uri="{BB962C8B-B14F-4D97-AF65-F5344CB8AC3E}">
        <p14:creationId xmlns:p14="http://schemas.microsoft.com/office/powerpoint/2010/main" val="1412711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image" Target="../media/image5.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image" Target="../media/image5.jpeg"/><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image" Target="../media/image1.emf"/><Relationship Id="rId5" Type="http://schemas.openxmlformats.org/officeDocument/2006/relationships/slideLayout" Target="../slideLayouts/slideLayout43.xml"/><Relationship Id="rId10" Type="http://schemas.openxmlformats.org/officeDocument/2006/relationships/theme" Target="../theme/theme5.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theme" Target="../theme/theme6.xml"/><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image" Target="../media/image5.jpe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7.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image" Target="../media/image5.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2" name="Picture 10"/>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2" name="TextBox 10">
            <a:extLst>
              <a:ext uri="{FF2B5EF4-FFF2-40B4-BE49-F238E27FC236}">
                <a16:creationId xmlns:a16="http://schemas.microsoft.com/office/drawing/2014/main" id="{B0519AB2-0241-D247-FE20-786FA383E50D}"/>
              </a:ext>
            </a:extLst>
          </p:cNvPr>
          <p:cNvSpPr txBox="1">
            <a:spLocks noChangeArrowheads="1"/>
          </p:cNvSpPr>
          <p:nvPr userDrawn="1"/>
        </p:nvSpPr>
        <p:spPr bwMode="auto">
          <a:xfrm>
            <a:off x="0" y="4743390"/>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1000" i="1" dirty="0">
                <a:solidFill>
                  <a:schemeClr val="bg1"/>
                </a:solidFill>
              </a:rPr>
              <a:t>COMSW4111_002_2025_1 - INTRODUCTION TO DATABASES			© Donald F. Ferguson, 2025</a:t>
            </a:r>
          </a:p>
          <a:p>
            <a:pPr>
              <a:lnSpc>
                <a:spcPct val="100000"/>
              </a:lnSpc>
            </a:pPr>
            <a:fld id="{B4ABCADE-86A0-3448-9199-FF03A1F66E3F}" type="slidenum">
              <a:rPr lang="en-US" altLang="en-US" sz="1000" i="1" smtClean="0">
                <a:solidFill>
                  <a:schemeClr val="bg1"/>
                </a:solidFill>
              </a:rPr>
              <a:t>‹#›</a:t>
            </a:fld>
            <a:endParaRPr lang="en-US" altLang="en-US" sz="1000" i="1" dirty="0">
              <a:solidFill>
                <a:schemeClr val="bg1"/>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608" r:id="rId4"/>
    <p:sldLayoutId id="2147493607" r:id="rId5"/>
    <p:sldLayoutId id="2147493610" r:id="rId6"/>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006894" y="840656"/>
            <a:ext cx="6723000" cy="176130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rgbClr val="000D74"/>
              </a:buClr>
              <a:buSzPts val="3600"/>
              <a:buFont typeface="Inter Light"/>
              <a:buNone/>
              <a:defRPr sz="3600" i="0" u="none" strike="noStrike" cap="none">
                <a:solidFill>
                  <a:srgbClr val="000D74"/>
                </a:solidFill>
                <a:latin typeface="Inter Light"/>
                <a:ea typeface="Inter Light"/>
                <a:cs typeface="Inter Light"/>
                <a:sym typeface="Inter Light"/>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140692" y="1452281"/>
            <a:ext cx="6034050" cy="3393000"/>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1pPr>
            <a:lvl2pPr marL="914400" marR="0" lvl="1" indent="-317500" algn="l" rtl="0">
              <a:lnSpc>
                <a:spcPct val="90000"/>
              </a:lnSpc>
              <a:spcBef>
                <a:spcPts val="500"/>
              </a:spcBef>
              <a:spcAft>
                <a:spcPts val="0"/>
              </a:spcAft>
              <a:buClr>
                <a:schemeClr val="dk1"/>
              </a:buClr>
              <a:buSzPts val="1400"/>
              <a:buFont typeface="Inter Light"/>
              <a:buChar char="o"/>
              <a:defRPr i="0" u="none" strike="noStrike" cap="none">
                <a:solidFill>
                  <a:schemeClr val="dk1"/>
                </a:solidFill>
                <a:latin typeface="Inter Light"/>
                <a:ea typeface="Inter Light"/>
                <a:cs typeface="Inter Light"/>
                <a:sym typeface="Inter Light"/>
              </a:defRPr>
            </a:lvl2pPr>
            <a:lvl3pPr marL="1371600" marR="0" lvl="2" indent="-304800" algn="l" rtl="0">
              <a:lnSpc>
                <a:spcPct val="90000"/>
              </a:lnSpc>
              <a:spcBef>
                <a:spcPts val="500"/>
              </a:spcBef>
              <a:spcAft>
                <a:spcPts val="0"/>
              </a:spcAft>
              <a:buClr>
                <a:schemeClr val="dk1"/>
              </a:buClr>
              <a:buSzPts val="1200"/>
              <a:buFont typeface="Inter Light"/>
              <a:buChar char="—"/>
              <a:defRPr sz="1200" i="0" u="none" strike="noStrike" cap="none">
                <a:solidFill>
                  <a:schemeClr val="dk1"/>
                </a:solidFill>
                <a:latin typeface="Inter Light"/>
                <a:ea typeface="Inter Light"/>
                <a:cs typeface="Inter Light"/>
                <a:sym typeface="Inter Light"/>
              </a:defRPr>
            </a:lvl3pPr>
            <a:lvl4pPr marL="1828800" marR="0" lvl="3" indent="-292100" algn="l" rtl="0">
              <a:lnSpc>
                <a:spcPct val="90000"/>
              </a:lnSpc>
              <a:spcBef>
                <a:spcPts val="500"/>
              </a:spcBef>
              <a:spcAft>
                <a:spcPts val="0"/>
              </a:spcAft>
              <a:buClr>
                <a:schemeClr val="dk1"/>
              </a:buClr>
              <a:buSzPts val="1000"/>
              <a:buFont typeface="Inter Light"/>
              <a:buChar char="•"/>
              <a:defRPr sz="1000" i="0" u="none" strike="noStrike" cap="none">
                <a:solidFill>
                  <a:schemeClr val="dk1"/>
                </a:solidFill>
                <a:latin typeface="Inter Light"/>
                <a:ea typeface="Inter Light"/>
                <a:cs typeface="Inter Light"/>
                <a:sym typeface="Inter Light"/>
              </a:defRPr>
            </a:lvl4pPr>
            <a:lvl5pPr marL="2286000" marR="0" lvl="4" indent="-292100" algn="l" rtl="0">
              <a:lnSpc>
                <a:spcPct val="90000"/>
              </a:lnSpc>
              <a:spcBef>
                <a:spcPts val="500"/>
              </a:spcBef>
              <a:spcAft>
                <a:spcPts val="0"/>
              </a:spcAft>
              <a:buClr>
                <a:schemeClr val="dk1"/>
              </a:buClr>
              <a:buSzPts val="1000"/>
              <a:buFont typeface="Inter Light"/>
              <a:buChar char="•"/>
              <a:defRPr sz="1000" i="0" u="none" strike="noStrike" cap="none">
                <a:solidFill>
                  <a:schemeClr val="dk1"/>
                </a:solidFill>
                <a:latin typeface="Inter Light"/>
                <a:ea typeface="Inter Light"/>
                <a:cs typeface="Inter Light"/>
                <a:sym typeface="Inter Light"/>
              </a:defRPr>
            </a:lvl5pPr>
            <a:lvl6pPr marL="2743200" marR="0" lvl="5"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6pPr>
            <a:lvl7pPr marL="3200400" marR="0" lvl="6"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7pPr>
            <a:lvl8pPr marL="3657600" marR="0" lvl="7"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8pPr>
            <a:lvl9pPr marL="4114800" marR="0" lvl="8"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9pPr>
          </a:lstStyle>
          <a:p>
            <a:endParaRPr/>
          </a:p>
        </p:txBody>
      </p:sp>
      <p:sp>
        <p:nvSpPr>
          <p:cNvPr id="12" name="Google Shape;12;p1"/>
          <p:cNvSpPr/>
          <p:nvPr/>
        </p:nvSpPr>
        <p:spPr>
          <a:xfrm>
            <a:off x="0" y="4738069"/>
            <a:ext cx="9144000" cy="409275"/>
          </a:xfrm>
          <a:prstGeom prst="rect">
            <a:avLst/>
          </a:prstGeom>
          <a:solidFill>
            <a:srgbClr val="B9D8EB"/>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a:p>
        </p:txBody>
      </p:sp>
      <p:pic>
        <p:nvPicPr>
          <p:cNvPr id="13" name="Google Shape;13;p1"/>
          <p:cNvPicPr preferRelativeResize="0"/>
          <p:nvPr/>
        </p:nvPicPr>
        <p:blipFill>
          <a:blip r:embed="rId9">
            <a:alphaModFix/>
          </a:blip>
          <a:stretch>
            <a:fillRect/>
          </a:stretch>
        </p:blipFill>
        <p:spPr>
          <a:xfrm>
            <a:off x="377569" y="4389764"/>
            <a:ext cx="2796111" cy="1105875"/>
          </a:xfrm>
          <a:prstGeom prst="rect">
            <a:avLst/>
          </a:prstGeom>
          <a:noFill/>
          <a:ln>
            <a:noFill/>
          </a:ln>
        </p:spPr>
      </p:pic>
      <p:sp>
        <p:nvSpPr>
          <p:cNvPr id="14" name="Google Shape;14;p1"/>
          <p:cNvSpPr txBox="1">
            <a:spLocks noGrp="1"/>
          </p:cNvSpPr>
          <p:nvPr>
            <p:ph type="title" idx="2"/>
          </p:nvPr>
        </p:nvSpPr>
        <p:spPr>
          <a:xfrm>
            <a:off x="629175" y="0"/>
            <a:ext cx="8514900" cy="68895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None/>
              <a:defRPr sz="3000">
                <a:latin typeface="Inter ExtraLight"/>
                <a:ea typeface="Inter ExtraLight"/>
                <a:cs typeface="Inter ExtraLight"/>
                <a:sym typeface="Inter ExtraLight"/>
              </a:defRPr>
            </a:lvl1pPr>
            <a:lvl2pPr lvl="1" algn="l" rtl="0">
              <a:spcBef>
                <a:spcPts val="0"/>
              </a:spcBef>
              <a:spcAft>
                <a:spcPts val="0"/>
              </a:spcAft>
              <a:buNone/>
              <a:defRPr sz="3000"/>
            </a:lvl2pPr>
            <a:lvl3pPr lvl="2" algn="l" rtl="0">
              <a:spcBef>
                <a:spcPts val="0"/>
              </a:spcBef>
              <a:spcAft>
                <a:spcPts val="0"/>
              </a:spcAft>
              <a:buNone/>
              <a:defRPr sz="3000"/>
            </a:lvl3pPr>
            <a:lvl4pPr lvl="3" algn="l" rtl="0">
              <a:spcBef>
                <a:spcPts val="0"/>
              </a:spcBef>
              <a:spcAft>
                <a:spcPts val="0"/>
              </a:spcAft>
              <a:buNone/>
              <a:defRPr sz="3000"/>
            </a:lvl4pPr>
            <a:lvl5pPr lvl="4" algn="l" rtl="0">
              <a:spcBef>
                <a:spcPts val="0"/>
              </a:spcBef>
              <a:spcAft>
                <a:spcPts val="0"/>
              </a:spcAft>
              <a:buNone/>
              <a:defRPr sz="3000"/>
            </a:lvl5pPr>
            <a:lvl6pPr lvl="5" algn="l" rtl="0">
              <a:spcBef>
                <a:spcPts val="0"/>
              </a:spcBef>
              <a:spcAft>
                <a:spcPts val="0"/>
              </a:spcAft>
              <a:buNone/>
              <a:defRPr sz="3000"/>
            </a:lvl6pPr>
            <a:lvl7pPr lvl="6" algn="l" rtl="0">
              <a:spcBef>
                <a:spcPts val="0"/>
              </a:spcBef>
              <a:spcAft>
                <a:spcPts val="0"/>
              </a:spcAft>
              <a:buNone/>
              <a:defRPr sz="3000"/>
            </a:lvl7pPr>
            <a:lvl8pPr lvl="7" algn="l" rtl="0">
              <a:spcBef>
                <a:spcPts val="0"/>
              </a:spcBef>
              <a:spcAft>
                <a:spcPts val="0"/>
              </a:spcAft>
              <a:buNone/>
              <a:defRPr sz="3000"/>
            </a:lvl8pPr>
            <a:lvl9pPr lvl="8" algn="l" rtl="0">
              <a:spcBef>
                <a:spcPts val="0"/>
              </a:spcBef>
              <a:spcAft>
                <a:spcPts val="0"/>
              </a:spcAft>
              <a:buNone/>
              <a:defRPr sz="3000"/>
            </a:lvl9pPr>
          </a:lstStyle>
          <a:p>
            <a:endParaRPr/>
          </a:p>
        </p:txBody>
      </p:sp>
      <p:sp>
        <p:nvSpPr>
          <p:cNvPr id="2" name="TextBox 10">
            <a:extLst>
              <a:ext uri="{FF2B5EF4-FFF2-40B4-BE49-F238E27FC236}">
                <a16:creationId xmlns:a16="http://schemas.microsoft.com/office/drawing/2014/main" id="{BA5C62DE-4E20-9D73-4CCA-899C3436B52D}"/>
              </a:ext>
            </a:extLst>
          </p:cNvPr>
          <p:cNvSpPr txBox="1">
            <a:spLocks noChangeArrowheads="1"/>
          </p:cNvSpPr>
          <p:nvPr userDrawn="1"/>
        </p:nvSpPr>
        <p:spPr bwMode="auto">
          <a:xfrm>
            <a:off x="3429000" y="4743390"/>
            <a:ext cx="5715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900" b="1" i="1" dirty="0">
                <a:solidFill>
                  <a:schemeClr val="accent1">
                    <a:lumMod val="90000"/>
                    <a:lumOff val="10000"/>
                  </a:schemeClr>
                </a:solidFill>
              </a:rPr>
              <a:t>© Donald F. Ferguson, 2025 </a:t>
            </a:r>
            <a:br>
              <a:rPr lang="en-US" altLang="en-US" sz="900" b="1" i="1" dirty="0">
                <a:solidFill>
                  <a:schemeClr val="accent1">
                    <a:lumMod val="90000"/>
                    <a:lumOff val="10000"/>
                  </a:schemeClr>
                </a:solidFill>
              </a:rPr>
            </a:br>
            <a:r>
              <a:rPr lang="en-US" altLang="en-US" sz="900" b="1" i="1" dirty="0">
                <a:solidFill>
                  <a:schemeClr val="accent1">
                    <a:lumMod val="90000"/>
                    <a:lumOff val="10000"/>
                  </a:schemeClr>
                </a:solidFill>
              </a:rPr>
              <a:t>COMSW4111_002_2025_1 - INTRODUCTION TO DATABASES					</a:t>
            </a:r>
            <a:fld id="{B4ABCADE-86A0-3448-9199-FF03A1F66E3F}" type="slidenum">
              <a:rPr lang="en-US" altLang="en-US" sz="900" b="1" i="1" smtClean="0">
                <a:solidFill>
                  <a:schemeClr val="accent1">
                    <a:lumMod val="90000"/>
                    <a:lumOff val="10000"/>
                  </a:schemeClr>
                </a:solidFill>
              </a:rPr>
              <a:t>‹#›</a:t>
            </a:fld>
            <a:endParaRPr lang="en-US" altLang="en-US" sz="900" b="1" i="1" dirty="0">
              <a:solidFill>
                <a:schemeClr val="accent1">
                  <a:lumMod val="90000"/>
                  <a:lumOff val="10000"/>
                </a:schemeClr>
              </a:solidFill>
            </a:endParaRPr>
          </a:p>
        </p:txBody>
      </p:sp>
    </p:spTree>
    <p:extLst>
      <p:ext uri="{BB962C8B-B14F-4D97-AF65-F5344CB8AC3E}">
        <p14:creationId xmlns:p14="http://schemas.microsoft.com/office/powerpoint/2010/main" val="752994046"/>
      </p:ext>
    </p:extLst>
  </p:cSld>
  <p:clrMap bg1="lt1" tx1="dk1" bg2="dk2" tx2="lt2" accent1="accent1" accent2="accent2" accent3="accent3" accent4="accent4" accent5="accent5" accent6="accent6" hlink="hlink" folHlink="folHlink"/>
  <p:sldLayoutIdLst>
    <p:sldLayoutId id="2147493588" r:id="rId1"/>
    <p:sldLayoutId id="2147493589" r:id="rId2"/>
    <p:sldLayoutId id="2147493594" r:id="rId3"/>
    <p:sldLayoutId id="2147493604" r:id="rId4"/>
    <p:sldLayoutId id="2147493605" r:id="rId5"/>
    <p:sldLayoutId id="2147493609" r:id="rId6"/>
    <p:sldLayoutId id="214749360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9316486"/>
      </p:ext>
    </p:extLst>
  </p:cSld>
  <p:clrMap bg1="lt1" tx1="dk1" bg2="lt2" tx2="dk2" accent1="accent1" accent2="accent2" accent3="accent3" accent4="accent4" accent5="accent5" accent6="accent6" hlink="hlink" folHlink="folHlink"/>
  <p:sldLayoutIdLst>
    <p:sldLayoutId id="2147493612" r:id="rId1"/>
    <p:sldLayoutId id="2147493613" r:id="rId2"/>
    <p:sldLayoutId id="2147493614" r:id="rId3"/>
    <p:sldLayoutId id="2147493615" r:id="rId4"/>
    <p:sldLayoutId id="2147493616" r:id="rId5"/>
    <p:sldLayoutId id="2147493617" r:id="rId6"/>
    <p:sldLayoutId id="2147493618" r:id="rId7"/>
    <p:sldLayoutId id="2147493619" r:id="rId8"/>
    <p:sldLayoutId id="2147493620" r:id="rId9"/>
    <p:sldLayoutId id="2147493621" r:id="rId10"/>
    <p:sldLayoutId id="2147493622" r:id="rId11"/>
    <p:sldLayoutId id="214749362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6606516"/>
      </p:ext>
    </p:extLst>
  </p:cSld>
  <p:clrMap bg1="lt1" tx1="dk1" bg2="lt2" tx2="dk2" accent1="accent1" accent2="accent2" accent3="accent3" accent4="accent4" accent5="accent5" accent6="accent6" hlink="hlink" folHlink="folHlink"/>
  <p:sldLayoutIdLst>
    <p:sldLayoutId id="2147493625" r:id="rId1"/>
    <p:sldLayoutId id="2147493626" r:id="rId2"/>
    <p:sldLayoutId id="2147493627" r:id="rId3"/>
    <p:sldLayoutId id="2147493628" r:id="rId4"/>
    <p:sldLayoutId id="2147493629" r:id="rId5"/>
    <p:sldLayoutId id="2147493630" r:id="rId6"/>
    <p:sldLayoutId id="2147493631" r:id="rId7"/>
    <p:sldLayoutId id="2147493632" r:id="rId8"/>
    <p:sldLayoutId id="2147493633" r:id="rId9"/>
    <p:sldLayoutId id="2147493634" r:id="rId10"/>
    <p:sldLayoutId id="2147493635" r:id="rId11"/>
    <p:sldLayoutId id="2147493636" r:id="rId12"/>
    <p:sldLayoutId id="2147493637"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(S24):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2024</a:t>
            </a:r>
            <a:endParaRPr lang="en-US" altLang="en-US" sz="900" i="1" dirty="0">
              <a:solidFill>
                <a:schemeClr val="bg1"/>
              </a:solidFill>
            </a:endParaRPr>
          </a:p>
        </p:txBody>
      </p:sp>
      <p:pic>
        <p:nvPicPr>
          <p:cNvPr id="12" name="Picture 10"/>
          <p:cNvPicPr>
            <a:picLocks noChangeAspect="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1064563873"/>
      </p:ext>
    </p:extLst>
  </p:cSld>
  <p:clrMap bg1="lt1" tx1="dk1" bg2="lt2" tx2="dk2" accent1="accent1" accent2="accent2" accent3="accent3" accent4="accent4" accent5="accent5" accent6="accent6" hlink="hlink" folHlink="folHlink"/>
  <p:sldLayoutIdLst>
    <p:sldLayoutId id="2147493639" r:id="rId1"/>
    <p:sldLayoutId id="2147493640" r:id="rId2"/>
    <p:sldLayoutId id="2147493641" r:id="rId3"/>
    <p:sldLayoutId id="2147493642" r:id="rId4"/>
    <p:sldLayoutId id="2147493643" r:id="rId5"/>
    <p:sldLayoutId id="2147493644" r:id="rId6"/>
    <p:sldLayoutId id="2147493645" r:id="rId7"/>
    <p:sldLayoutId id="2147493646" r:id="rId8"/>
    <p:sldLayoutId id="2147493647" r:id="rId9"/>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6174193"/>
      </p:ext>
    </p:extLst>
  </p:cSld>
  <p:clrMap bg1="lt1" tx1="dk1" bg2="lt2" tx2="dk2" accent1="accent1" accent2="accent2" accent3="accent3" accent4="accent4" accent5="accent5" accent6="accent6" hlink="hlink" folHlink="folHlink"/>
  <p:sldLayoutIdLst>
    <p:sldLayoutId id="2147493649" r:id="rId1"/>
    <p:sldLayoutId id="2147493650" r:id="rId2"/>
    <p:sldLayoutId id="2147493651" r:id="rId3"/>
    <p:sldLayoutId id="2147493652" r:id="rId4"/>
    <p:sldLayoutId id="2147493653" r:id="rId5"/>
    <p:sldLayoutId id="2147493654" r:id="rId6"/>
    <p:sldLayoutId id="2147493655" r:id="rId7"/>
    <p:sldLayoutId id="2147493656" r:id="rId8"/>
    <p:sldLayoutId id="2147493657" r:id="rId9"/>
    <p:sldLayoutId id="2147493658" r:id="rId10"/>
    <p:sldLayoutId id="2147493659" r:id="rId11"/>
    <p:sldLayoutId id="2147493660"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74603285"/>
      </p:ext>
    </p:extLst>
  </p:cSld>
  <p:clrMap bg1="lt1" tx1="dk1" bg2="lt2" tx2="dk2" accent1="accent1" accent2="accent2" accent3="accent3" accent4="accent4" accent5="accent5" accent6="accent6" hlink="hlink" folHlink="folHlink"/>
  <p:sldLayoutIdLst>
    <p:sldLayoutId id="2147493662" r:id="rId1"/>
    <p:sldLayoutId id="2147493663" r:id="rId2"/>
    <p:sldLayoutId id="2147493664" r:id="rId3"/>
    <p:sldLayoutId id="2147493665" r:id="rId4"/>
    <p:sldLayoutId id="2147493666" r:id="rId5"/>
    <p:sldLayoutId id="2147493667" r:id="rId6"/>
    <p:sldLayoutId id="2147493668" r:id="rId7"/>
    <p:sldLayoutId id="2147493669" r:id="rId8"/>
    <p:sldLayoutId id="2147493670" r:id="rId9"/>
    <p:sldLayoutId id="2147493671" r:id="rId10"/>
    <p:sldLayoutId id="2147493672" r:id="rId11"/>
    <p:sldLayoutId id="214749367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atch.seeka.tv/" TargetMode="External"/><Relationship Id="rId1" Type="http://schemas.openxmlformats.org/officeDocument/2006/relationships/slideLayout" Target="../slideLayouts/slideLayout6.xml"/><Relationship Id="rId4" Type="http://schemas.openxmlformats.org/officeDocument/2006/relationships/hyperlink" Target="http://dmna.ny.gov/nyg/" TargetMode="External"/></Relationships>
</file>

<file path=ppt/slides/_rels/slide11.xml.rels><?xml version="1.0" encoding="UTF-8" standalone="yes"?>
<Relationships xmlns="http://schemas.openxmlformats.org/package/2006/relationships"><Relationship Id="rId2" Type="http://schemas.openxmlformats.org/officeDocument/2006/relationships/hyperlink" Target="https://donald-f-ferguson.github.io/W4111-Introduction-to-Databases-New/"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jupyter.org/" TargetMode="External"/><Relationship Id="rId2" Type="http://schemas.openxmlformats.org/officeDocument/2006/relationships/hyperlink" Target="https://www.db-book.com/slides-dir/index.html"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www.db-book.com/" TargetMode="External"/><Relationship Id="rId7" Type="http://schemas.openxmlformats.org/officeDocument/2006/relationships/hyperlink" Target="https://github.com/donald-f-ferguson/S25-W4111-HW0"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hyperlink" Target="https://github.com/donald-f-ferguson/W4111-Project-Template" TargetMode="External"/><Relationship Id="rId5" Type="http://schemas.openxmlformats.org/officeDocument/2006/relationships/hyperlink" Target="https://github.com/donald-f-ferguson/W4111-Introduction-to-Databases-New" TargetMode="External"/><Relationship Id="rId4" Type="http://schemas.openxmlformats.org/officeDocument/2006/relationships/hyperlink" Target="https://donald-f-ferguson.github.io/W4111-Introduction-to-Databases-New/"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hyperlink" Target="http://seanlahman.com/" TargetMode="External"/><Relationship Id="rId2" Type="http://schemas.openxmlformats.org/officeDocument/2006/relationships/hyperlink" Target="https://developer.imdb.com/non-commercial-datasets/" TargetMode="Externa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8.tiff"/></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w3schools.com/whatis/whatis_fullstack.asp" TargetMode="Externa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hyperlink" Target="https://lucid.app/lucidchart/e17c22fd-541e-4d6b-abdb-d5803c342475/edit?viewport_loc=-574%2C-147%2C2411%2C1301%2CBa~Liy5..UW3&amp;invitationId=inv_4ce204b1-0e04-4666-9173-d4e421ab5df9" TargetMode="External"/><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24.tiff"/><Relationship Id="rId1" Type="http://schemas.openxmlformats.org/officeDocument/2006/relationships/slideLayout" Target="../slideLayouts/slideLayout1.xml"/><Relationship Id="rId6" Type="http://schemas.openxmlformats.org/officeDocument/2006/relationships/image" Target="../media/image26.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2.xml"/><Relationship Id="rId1" Type="http://schemas.openxmlformats.org/officeDocument/2006/relationships/slideLayout" Target="../slideLayouts/slideLayout32.xml"/><Relationship Id="rId5" Type="http://schemas.openxmlformats.org/officeDocument/2006/relationships/image" Target="../media/image31.png"/><Relationship Id="rId4" Type="http://schemas.openxmlformats.org/officeDocument/2006/relationships/image" Target="../media/image30.png"/></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tiff"/><Relationship Id="rId1" Type="http://schemas.openxmlformats.org/officeDocument/2006/relationships/slideLayout" Target="../slideLayouts/slideLayout39.xml"/><Relationship Id="rId4" Type="http://schemas.openxmlformats.org/officeDocument/2006/relationships/image" Target="../media/image34.png"/></Relationships>
</file>

<file path=ppt/slides/_rels/slide52.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39.xml"/><Relationship Id="rId4" Type="http://schemas.openxmlformats.org/officeDocument/2006/relationships/image" Target="../media/image35.png"/></Relationships>
</file>

<file path=ppt/slides/_rels/slide53.xml.rels><?xml version="1.0" encoding="UTF-8" standalone="yes"?>
<Relationships xmlns="http://schemas.openxmlformats.org/package/2006/relationships"><Relationship Id="rId3" Type="http://schemas.openxmlformats.org/officeDocument/2006/relationships/image" Target="../media/image36.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3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55.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38.jpeg"/></Relationships>
</file>

<file path=ppt/slides/_rels/slide56.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4.xml"/><Relationship Id="rId1" Type="http://schemas.openxmlformats.org/officeDocument/2006/relationships/slideLayout" Target="../slideLayouts/slideLayout5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9.xml"/></Relationships>
</file>

<file path=ppt/slides/_rels/slide5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6.xml"/><Relationship Id="rId1" Type="http://schemas.openxmlformats.org/officeDocument/2006/relationships/slideLayout" Target="../slideLayouts/slideLayout49.xml"/></Relationships>
</file>

<file path=ppt/slides/_rels/slide59.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7.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9.xml"/></Relationships>
</file>

<file path=ppt/slides/_rels/slide6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9.xml"/></Relationships>
</file>

<file path=ppt/slides/_rels/slide65.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1.xml"/><Relationship Id="rId1" Type="http://schemas.openxmlformats.org/officeDocument/2006/relationships/slideLayout" Target="../slideLayouts/slideLayout4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9.xml"/></Relationships>
</file>

<file path=ppt/slides/_rels/slide6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4.xml"/><Relationship Id="rId1" Type="http://schemas.openxmlformats.org/officeDocument/2006/relationships/slideLayout" Target="../slideLayouts/slideLayout4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3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3" Type="http://schemas.openxmlformats.org/officeDocument/2006/relationships/hyperlink" Target="https://github.com/donald-f-ferguson/W4111-Introduction-to-Databases-New/tree/main/Homework/HW1" TargetMode="External"/><Relationship Id="rId2" Type="http://schemas.openxmlformats.org/officeDocument/2006/relationships/hyperlink" Target="https://github.com/donald-f-ferguson/S25-W4111-HW0"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b="1" i="1" dirty="0"/>
              <a:t>W4111 – Introduction to Databases</a:t>
            </a:r>
            <a:br>
              <a:rPr lang="en-US" altLang="en-US" sz="2800" b="1" i="1" dirty="0"/>
            </a:br>
            <a:r>
              <a:rPr lang="en-US" altLang="en-US" sz="2800" b="1" i="1" dirty="0"/>
              <a:t>Section 001, V01, Spring 2025</a:t>
            </a:r>
            <a:br>
              <a:rPr lang="en-US" altLang="en-US" sz="3200" b="1" i="1" dirty="0"/>
            </a:br>
            <a:r>
              <a:rPr lang="en-US" altLang="en-US" sz="2800" b="1" i="1" dirty="0"/>
              <a:t>Lecture 1: Introduction and Foundational Concepts</a:t>
            </a:r>
            <a:endParaRPr lang="en-US" altLang="en-US" sz="3200" b="1"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COMSW4111_002_2025_1 - INTRODUCTION TO DATABASES	© Donald F. Ferguson, 2025</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sp>
        <p:nvSpPr>
          <p:cNvPr id="2" name="Content Placeholder 1">
            <a:extLst>
              <a:ext uri="{FF2B5EF4-FFF2-40B4-BE49-F238E27FC236}">
                <a16:creationId xmlns:a16="http://schemas.microsoft.com/office/drawing/2014/main" id="{F57EB903-EC8E-A34F-9465-4F07E0EEFEDD}"/>
              </a:ext>
            </a:extLst>
          </p:cNvPr>
          <p:cNvSpPr>
            <a:spLocks noGrp="1"/>
          </p:cNvSpPr>
          <p:nvPr>
            <p:ph type="body" idx="3"/>
          </p:nvPr>
        </p:nvSpPr>
        <p:spPr>
          <a:xfrm>
            <a:off x="178778" y="521758"/>
            <a:ext cx="8338900" cy="4038574"/>
          </a:xfrm>
        </p:spPr>
        <p:txBody>
          <a:bodyPr/>
          <a:lstStyle/>
          <a:p>
            <a:r>
              <a:rPr lang="en-US" sz="1400" dirty="0"/>
              <a:t>38 years in computer science industry:</a:t>
            </a:r>
          </a:p>
          <a:p>
            <a:pPr lvl="1"/>
            <a:r>
              <a:rPr lang="en-US" sz="1200" dirty="0"/>
              <a:t>IBM Fellow.</a:t>
            </a:r>
          </a:p>
          <a:p>
            <a:pPr lvl="1"/>
            <a:r>
              <a:rPr lang="en-US" sz="1200" dirty="0"/>
              <a:t>Microsoft Technical Fellow.</a:t>
            </a:r>
          </a:p>
          <a:p>
            <a:pPr lvl="1"/>
            <a:r>
              <a:rPr lang="en-US" sz="1200" dirty="0"/>
              <a:t>Chief Technology Officer, CA technologies.</a:t>
            </a:r>
          </a:p>
          <a:p>
            <a:pPr lvl="1"/>
            <a:r>
              <a:rPr lang="en-US" sz="1200" dirty="0"/>
              <a:t>Dell Senior Technical Fellow.</a:t>
            </a:r>
          </a:p>
          <a:p>
            <a:pPr lvl="1"/>
            <a:r>
              <a:rPr lang="en-US" sz="1200" dirty="0"/>
              <a:t>CTO, Co-Founder, </a:t>
            </a:r>
            <a:r>
              <a:rPr lang="en-US" sz="1200" dirty="0">
                <a:hlinkClick r:id="rId2"/>
              </a:rPr>
              <a:t>Seeka.tv</a:t>
            </a:r>
            <a:r>
              <a:rPr lang="en-US" sz="1200" dirty="0"/>
              <a:t>.</a:t>
            </a:r>
          </a:p>
          <a:p>
            <a:pPr lvl="1"/>
            <a:r>
              <a:rPr lang="en-US" sz="1200" dirty="0"/>
              <a:t>Ansys (current):</a:t>
            </a:r>
          </a:p>
          <a:p>
            <a:pPr lvl="2"/>
            <a:r>
              <a:rPr lang="en-US" sz="1100" dirty="0"/>
              <a:t>Ansys Fellow, Chief SW Architect;</a:t>
            </a:r>
          </a:p>
          <a:p>
            <a:pPr lvl="2"/>
            <a:r>
              <a:rPr lang="en-US" sz="1100" dirty="0"/>
              <a:t>VP/GM, Cloud, AI, Solutions and Developer Enablement BU (CASEBU)</a:t>
            </a:r>
          </a:p>
          <a:p>
            <a:r>
              <a:rPr lang="en-US" sz="1400" dirty="0"/>
              <a:t>Academic experience:</a:t>
            </a:r>
          </a:p>
          <a:p>
            <a:pPr lvl="1"/>
            <a:r>
              <a:rPr lang="en-US" sz="1200" dirty="0"/>
              <a:t>BA, MS, Ph.D., Computer Science, Columbia University.</a:t>
            </a:r>
          </a:p>
          <a:p>
            <a:pPr lvl="1"/>
            <a:r>
              <a:rPr lang="en-US" sz="1200" dirty="0"/>
              <a:t>Approx. 19 semesters as an Adjunct Professor.</a:t>
            </a:r>
          </a:p>
          <a:p>
            <a:pPr lvl="1"/>
            <a:r>
              <a:rPr lang="en-US" sz="1200" dirty="0"/>
              <a:t>Professor of Professional Practice in CS (2018)</a:t>
            </a:r>
          </a:p>
          <a:p>
            <a:pPr lvl="1"/>
            <a:r>
              <a:rPr lang="en-US" sz="1200" dirty="0"/>
              <a:t>Courses:</a:t>
            </a:r>
          </a:p>
          <a:p>
            <a:pPr lvl="2"/>
            <a:r>
              <a:rPr lang="en-US" sz="1100" dirty="0"/>
              <a:t>E1006: Intro. to Computing</a:t>
            </a:r>
          </a:p>
          <a:p>
            <a:pPr lvl="2"/>
            <a:r>
              <a:rPr lang="en-US" sz="1100" dirty="0"/>
              <a:t>W4111: Intro. to Databases</a:t>
            </a:r>
          </a:p>
          <a:p>
            <a:pPr lvl="2"/>
            <a:r>
              <a:rPr lang="en-US" sz="1100" dirty="0"/>
              <a:t>E6998, E6156: Advanced Topics in SW Engineering (Cloud Computing)</a:t>
            </a:r>
          </a:p>
          <a:p>
            <a:r>
              <a:rPr lang="en-US" sz="1400" dirty="0"/>
              <a:t>Approx. 65 technical publications; Approx. 12 patents.</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Sophomore. </a:t>
            </a:r>
          </a:p>
          <a:p>
            <a:pPr marL="742950" lvl="1" indent="-285750">
              <a:buFont typeface="Arial" panose="020B0604020202020204" pitchFamily="34" charset="0"/>
              <a:buChar char="•"/>
            </a:pPr>
            <a:r>
              <a:rPr lang="en-US" sz="1200" dirty="0"/>
              <a:t>2019 Barnard Graduate. </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r>
              <a:rPr lang="en-US" sz="1200" dirty="0"/>
              <a:t>.</a:t>
            </a:r>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
        <p:nvSpPr>
          <p:cNvPr id="6" name="TextBox 5">
            <a:extLst>
              <a:ext uri="{FF2B5EF4-FFF2-40B4-BE49-F238E27FC236}">
                <a16:creationId xmlns:a16="http://schemas.microsoft.com/office/drawing/2014/main" id="{34F3F868-2894-4C12-8A36-608BA17D4A88}"/>
              </a:ext>
            </a:extLst>
          </p:cNvPr>
          <p:cNvSpPr txBox="1"/>
          <p:nvPr/>
        </p:nvSpPr>
        <p:spPr>
          <a:xfrm>
            <a:off x="4097482" y="3384546"/>
            <a:ext cx="1861215" cy="461665"/>
          </a:xfrm>
          <a:prstGeom prst="rect">
            <a:avLst/>
          </a:prstGeom>
          <a:noFill/>
        </p:spPr>
        <p:txBody>
          <a:bodyPr wrap="none" rtlCol="0">
            <a:spAutoFit/>
          </a:bodyPr>
          <a:lstStyle/>
          <a:p>
            <a:pPr algn="ctr"/>
            <a:r>
              <a:rPr lang="en-US" sz="1200" dirty="0"/>
              <a:t>I have taught some version</a:t>
            </a:r>
            <a:br>
              <a:rPr lang="en-US" sz="1200" dirty="0"/>
            </a:br>
            <a:r>
              <a:rPr lang="en-US" sz="1200" dirty="0"/>
              <a:t>of this class 10 times.</a:t>
            </a:r>
          </a:p>
        </p:txBody>
      </p:sp>
      <p:cxnSp>
        <p:nvCxnSpPr>
          <p:cNvPr id="8" name="Straight Arrow Connector 7">
            <a:extLst>
              <a:ext uri="{FF2B5EF4-FFF2-40B4-BE49-F238E27FC236}">
                <a16:creationId xmlns:a16="http://schemas.microsoft.com/office/drawing/2014/main" id="{4CAEC923-620D-459A-BE63-2B3CD865B308}"/>
              </a:ext>
            </a:extLst>
          </p:cNvPr>
          <p:cNvCxnSpPr>
            <a:cxnSpLocks/>
          </p:cNvCxnSpPr>
          <p:nvPr/>
        </p:nvCxnSpPr>
        <p:spPr>
          <a:xfrm flipH="1">
            <a:off x="3886200" y="3714750"/>
            <a:ext cx="3810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CB3E8843-2471-ED68-3255-D6B3A9E26BD0}"/>
              </a:ext>
            </a:extLst>
          </p:cNvPr>
          <p:cNvCxnSpPr>
            <a:cxnSpLocks/>
          </p:cNvCxnSpPr>
          <p:nvPr/>
        </p:nvCxnSpPr>
        <p:spPr>
          <a:xfrm flipH="1">
            <a:off x="2895600" y="3714750"/>
            <a:ext cx="13716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543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DB8CF-1A9A-9E9A-30FC-A476548A5E58}"/>
              </a:ext>
            </a:extLst>
          </p:cNvPr>
          <p:cNvSpPr>
            <a:spLocks noGrp="1"/>
          </p:cNvSpPr>
          <p:nvPr>
            <p:ph type="title"/>
          </p:nvPr>
        </p:nvSpPr>
        <p:spPr/>
        <p:txBody>
          <a:bodyPr/>
          <a:lstStyle/>
          <a:p>
            <a:r>
              <a:rPr lang="en-US" dirty="0"/>
              <a:t>About Your TAs</a:t>
            </a:r>
          </a:p>
        </p:txBody>
      </p:sp>
      <p:sp>
        <p:nvSpPr>
          <p:cNvPr id="3" name="Text Placeholder 2">
            <a:extLst>
              <a:ext uri="{FF2B5EF4-FFF2-40B4-BE49-F238E27FC236}">
                <a16:creationId xmlns:a16="http://schemas.microsoft.com/office/drawing/2014/main" id="{7AE5EA89-60F2-4DE7-7957-E6F566584D30}"/>
              </a:ext>
            </a:extLst>
          </p:cNvPr>
          <p:cNvSpPr>
            <a:spLocks noGrp="1"/>
          </p:cNvSpPr>
          <p:nvPr>
            <p:ph type="body" idx="3"/>
          </p:nvPr>
        </p:nvSpPr>
        <p:spPr/>
        <p:txBody>
          <a:bodyPr/>
          <a:lstStyle/>
          <a:p>
            <a:r>
              <a:rPr lang="en-US" dirty="0"/>
              <a:t>All the TAs have either taken databases with me, previously been a TA for databases, or both. They can relate to your experience in the class and help you be successful.</a:t>
            </a:r>
          </a:p>
          <a:p>
            <a:r>
              <a:rPr lang="en-US" dirty="0"/>
              <a:t>I ask them to be your advocates. For example,</a:t>
            </a:r>
          </a:p>
          <a:p>
            <a:pPr lvl="1"/>
            <a:r>
              <a:rPr lang="en-US" dirty="0"/>
              <a:t>Based on their feedback last fall,</a:t>
            </a:r>
          </a:p>
          <a:p>
            <a:pPr lvl="1"/>
            <a:r>
              <a:rPr lang="en-US" dirty="0"/>
              <a:t>I decreased the length of the final exam by 40%.</a:t>
            </a:r>
          </a:p>
          <a:p>
            <a:r>
              <a:rPr lang="en-US" dirty="0"/>
              <a:t>If you are struggling, please contact them and/or me.</a:t>
            </a:r>
          </a:p>
          <a:p>
            <a:r>
              <a:rPr lang="en-US" dirty="0"/>
              <a:t>The TAs: See </a:t>
            </a:r>
            <a:br>
              <a:rPr lang="en-US" dirty="0"/>
            </a:br>
            <a:r>
              <a:rPr lang="en-US" dirty="0">
                <a:hlinkClick r:id="rId2"/>
              </a:rPr>
              <a:t>https://donald-f-ferguson.github.io/W4111-Introduction-to-Databases-New/</a:t>
            </a:r>
            <a:endParaRPr lang="en-US" dirty="0"/>
          </a:p>
          <a:p>
            <a:endParaRPr lang="en-US" dirty="0"/>
          </a:p>
        </p:txBody>
      </p:sp>
    </p:spTree>
    <p:extLst>
      <p:ext uri="{BB962C8B-B14F-4D97-AF65-F5344CB8AC3E}">
        <p14:creationId xmlns:p14="http://schemas.microsoft.com/office/powerpoint/2010/main" val="74529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02D17F-419A-96C9-6500-9B681E63162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900235F-061B-B763-7210-2704A3B2D31D}"/>
              </a:ext>
            </a:extLst>
          </p:cNvPr>
          <p:cNvSpPr>
            <a:spLocks noGrp="1"/>
          </p:cNvSpPr>
          <p:nvPr>
            <p:ph idx="1"/>
          </p:nvPr>
        </p:nvSpPr>
        <p:spPr/>
        <p:txBody>
          <a:bodyPr/>
          <a:lstStyle/>
          <a:p>
            <a:r>
              <a:rPr lang="en-US" dirty="0"/>
              <a:t>Course Overview, Objectives and Content</a:t>
            </a:r>
          </a:p>
        </p:txBody>
      </p:sp>
    </p:spTree>
    <p:extLst>
      <p:ext uri="{BB962C8B-B14F-4D97-AF65-F5344CB8AC3E}">
        <p14:creationId xmlns:p14="http://schemas.microsoft.com/office/powerpoint/2010/main" val="2103558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
        <p:nvSpPr>
          <p:cNvPr id="2" name="Content Placeholder 1">
            <a:extLst>
              <a:ext uri="{FF2B5EF4-FFF2-40B4-BE49-F238E27FC236}">
                <a16:creationId xmlns:a16="http://schemas.microsoft.com/office/drawing/2014/main" id="{0837728F-D7D6-2D4E-BB66-288D3FF2BA10}"/>
              </a:ext>
            </a:extLst>
          </p:cNvPr>
          <p:cNvSpPr>
            <a:spLocks noGrp="1"/>
          </p:cNvSpPr>
          <p:nvPr>
            <p:ph type="body" idx="3"/>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Tree>
    <p:extLst>
      <p:ext uri="{BB962C8B-B14F-4D97-AF65-F5344CB8AC3E}">
        <p14:creationId xmlns:p14="http://schemas.microsoft.com/office/powerpoint/2010/main" val="190820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type="body" idx="3"/>
          </p:nvPr>
        </p:nvSpPr>
        <p:spPr>
          <a:xfrm>
            <a:off x="603303" y="521758"/>
            <a:ext cx="4273498" cy="4107392"/>
          </a:xfrm>
        </p:spPr>
        <p:txBody>
          <a:bodyPr/>
          <a:lstStyle/>
          <a:p>
            <a:pPr>
              <a:spcBef>
                <a:spcPts val="0"/>
              </a:spcBef>
              <a:spcAft>
                <a:spcPts val="100"/>
              </a:spcAft>
            </a:pPr>
            <a:r>
              <a:rPr lang="en-US" sz="1400" dirty="0"/>
              <a:t>This course is foundational, and will teach you the core concepts in</a:t>
            </a:r>
          </a:p>
          <a:p>
            <a:pPr lvl="1">
              <a:spcBef>
                <a:spcPts val="0"/>
              </a:spcBef>
              <a:spcAft>
                <a:spcPts val="100"/>
              </a:spcAft>
              <a:buFont typeface="Arial" panose="020B0604020202020204" pitchFamily="34" charset="0"/>
              <a:buChar char="•"/>
            </a:pPr>
            <a:r>
              <a:rPr lang="en-US" sz="1200" dirty="0"/>
              <a:t>Data modeling</a:t>
            </a:r>
          </a:p>
          <a:p>
            <a:pPr lvl="1">
              <a:spcBef>
                <a:spcPts val="0"/>
              </a:spcBef>
              <a:spcAft>
                <a:spcPts val="100"/>
              </a:spcAft>
              <a:buFont typeface="Arial" panose="020B0604020202020204" pitchFamily="34" charset="0"/>
              <a:buChar char="•"/>
            </a:pPr>
            <a:r>
              <a:rPr lang="en-US" sz="1200" dirty="0"/>
              <a:t>Data model implementation; Data manipulation.</a:t>
            </a:r>
          </a:p>
          <a:p>
            <a:pPr lvl="1">
              <a:spcBef>
                <a:spcPts val="0"/>
              </a:spcBef>
              <a:spcAft>
                <a:spcPts val="100"/>
              </a:spcAft>
              <a:buFont typeface="Arial" panose="020B0604020202020204" pitchFamily="34" charset="0"/>
              <a:buChar char="•"/>
            </a:pPr>
            <a:r>
              <a:rPr lang="en-US" sz="1200" dirty="0"/>
              <a:t>Different database models and database management systems.</a:t>
            </a:r>
          </a:p>
          <a:p>
            <a:pPr lvl="1">
              <a:spcBef>
                <a:spcPts val="0"/>
              </a:spcBef>
              <a:spcAft>
                <a:spcPts val="100"/>
              </a:spcAft>
              <a:buFont typeface="Arial" panose="020B0604020202020204" pitchFamily="34" charset="0"/>
              <a:buChar char="•"/>
            </a:pPr>
            <a:r>
              <a:rPr lang="en-US" sz="1200" dirty="0"/>
              <a:t>Implementation and architecture of data centric applications and database management systems.</a:t>
            </a:r>
          </a:p>
          <a:p>
            <a:pPr>
              <a:spcBef>
                <a:spcPts val="0"/>
              </a:spcBef>
              <a:spcAft>
                <a:spcPts val="100"/>
              </a:spcAft>
            </a:pPr>
            <a:r>
              <a:rPr lang="en-US" sz="1400" b="1" dirty="0"/>
              <a:t>ANY non-trivial application</a:t>
            </a:r>
          </a:p>
          <a:p>
            <a:pPr lvl="1">
              <a:spcBef>
                <a:spcPts val="0"/>
              </a:spcBef>
              <a:spcAft>
                <a:spcPts val="100"/>
              </a:spcAft>
              <a:buFont typeface="Arial" panose="020B0604020202020204" pitchFamily="34" charset="0"/>
              <a:buChar char="•"/>
            </a:pPr>
            <a:r>
              <a:rPr lang="en-US" sz="1200" b="1" dirty="0"/>
              <a:t>Requires a well-designed data model.</a:t>
            </a:r>
          </a:p>
          <a:p>
            <a:pPr lvl="1">
              <a:spcBef>
                <a:spcPts val="0"/>
              </a:spcBef>
              <a:spcAft>
                <a:spcPts val="100"/>
              </a:spcAft>
              <a:buFont typeface="Arial" panose="020B0604020202020204" pitchFamily="34" charset="0"/>
              <a:buChar char="•"/>
            </a:pPr>
            <a:r>
              <a:rPr lang="en-US" sz="1200" b="1" dirty="0"/>
              <a:t>Implements a data model and manipulates data.</a:t>
            </a:r>
          </a:p>
          <a:p>
            <a:pPr lvl="1">
              <a:spcBef>
                <a:spcPts val="0"/>
              </a:spcBef>
              <a:spcAft>
                <a:spcPts val="100"/>
              </a:spcAft>
              <a:buFont typeface="Arial" panose="020B0604020202020204" pitchFamily="34" charset="0"/>
              <a:buChar char="•"/>
            </a:pPr>
            <a:r>
              <a:rPr lang="en-US" sz="1200" b="1" dirty="0"/>
              <a:t>Uses a database management system.</a:t>
            </a:r>
          </a:p>
          <a:p>
            <a:pPr>
              <a:spcBef>
                <a:spcPts val="0"/>
              </a:spcBef>
              <a:spcAft>
                <a:spcPts val="100"/>
              </a:spcAft>
            </a:pPr>
            <a:r>
              <a:rPr lang="en-US" sz="14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200" dirty="0">
                <a:solidFill>
                  <a:srgbClr val="000000"/>
                </a:solidFill>
              </a:rPr>
              <a:t>Data science</a:t>
            </a:r>
          </a:p>
          <a:p>
            <a:pPr lvl="1">
              <a:spcBef>
                <a:spcPts val="0"/>
              </a:spcBef>
              <a:spcAft>
                <a:spcPts val="100"/>
              </a:spcAft>
              <a:buFont typeface="Arial" panose="020B0604020202020204" pitchFamily="34" charset="0"/>
              <a:buChar char="•"/>
            </a:pPr>
            <a:r>
              <a:rPr lang="en-US" sz="1200" dirty="0">
                <a:solidFill>
                  <a:srgbClr val="000000"/>
                </a:solidFill>
              </a:rPr>
              <a:t>Machine learning</a:t>
            </a:r>
          </a:p>
          <a:p>
            <a:pPr lvl="1">
              <a:spcBef>
                <a:spcPts val="0"/>
              </a:spcBef>
              <a:spcAft>
                <a:spcPts val="100"/>
              </a:spcAft>
              <a:buFont typeface="Arial" panose="020B0604020202020204" pitchFamily="34" charset="0"/>
              <a:buChar char="•"/>
            </a:pPr>
            <a:r>
              <a:rPr lang="en-US" sz="12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50" dirty="0">
                <a:solidFill>
                  <a:srgbClr val="000000"/>
                </a:solidFill>
              </a:rPr>
              <a:t>Internet-of-Things</a:t>
            </a:r>
          </a:p>
          <a:p>
            <a:pPr lvl="1">
              <a:spcBef>
                <a:spcPts val="0"/>
              </a:spcBef>
              <a:spcAft>
                <a:spcPts val="100"/>
              </a:spcAft>
              <a:buFont typeface="Arial" panose="020B0604020202020204" pitchFamily="34" charset="0"/>
              <a:buChar char="•"/>
            </a:pPr>
            <a:r>
              <a:rPr lang="en-US" sz="1050" dirty="0">
                <a:solidFill>
                  <a:srgbClr val="000000"/>
                </a:solidFill>
              </a:rPr>
              <a:t>Cybersecurity</a:t>
            </a:r>
          </a:p>
          <a:p>
            <a:pPr lvl="1">
              <a:spcBef>
                <a:spcPts val="0"/>
              </a:spcBef>
              <a:spcAft>
                <a:spcPts val="100"/>
              </a:spcAft>
              <a:buFont typeface="Arial" panose="020B0604020202020204" pitchFamily="34" charset="0"/>
              <a:buChar char="•"/>
            </a:pPr>
            <a:r>
              <a:rPr lang="en-US" sz="1050" dirty="0">
                <a:solidFill>
                  <a:srgbClr val="000000"/>
                </a:solidFill>
              </a:rPr>
              <a:t>Cloud Computing</a:t>
            </a: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4294967295"/>
          </p:nvPr>
        </p:nvSpPr>
        <p:spPr>
          <a:xfrm>
            <a:off x="4953000" y="481013"/>
            <a:ext cx="4191000" cy="4038600"/>
          </a:xfrm>
          <a:prstGeom prst="rect">
            <a:avLst/>
          </a:prstGeo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database/data engineering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3218B-700F-9EA4-A570-B488D4732A6A}"/>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3E67E89-7335-FD86-2870-8CC40058C7CA}"/>
              </a:ext>
            </a:extLst>
          </p:cNvPr>
          <p:cNvSpPr>
            <a:spLocks noGrp="1"/>
          </p:cNvSpPr>
          <p:nvPr>
            <p:ph idx="1"/>
          </p:nvPr>
        </p:nvSpPr>
        <p:spPr/>
        <p:txBody>
          <a:bodyPr/>
          <a:lstStyle/>
          <a:p>
            <a:r>
              <a:rPr lang="en-US" dirty="0"/>
              <a:t>Technology Used</a:t>
            </a:r>
          </a:p>
        </p:txBody>
      </p:sp>
    </p:spTree>
    <p:extLst>
      <p:ext uri="{BB962C8B-B14F-4D97-AF65-F5344CB8AC3E}">
        <p14:creationId xmlns:p14="http://schemas.microsoft.com/office/powerpoint/2010/main" val="2539243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12743-CC15-9676-4646-1B9C66B8EEA1}"/>
              </a:ext>
            </a:extLst>
          </p:cNvPr>
          <p:cNvSpPr>
            <a:spLocks noGrp="1"/>
          </p:cNvSpPr>
          <p:nvPr>
            <p:ph type="title"/>
          </p:nvPr>
        </p:nvSpPr>
        <p:spPr/>
        <p:txBody>
          <a:bodyPr/>
          <a:lstStyle/>
          <a:p>
            <a:r>
              <a:rPr lang="en-US" dirty="0"/>
              <a:t>Why Python?</a:t>
            </a:r>
          </a:p>
        </p:txBody>
      </p:sp>
      <p:sp>
        <p:nvSpPr>
          <p:cNvPr id="3" name="Text Placeholder 2">
            <a:extLst>
              <a:ext uri="{FF2B5EF4-FFF2-40B4-BE49-F238E27FC236}">
                <a16:creationId xmlns:a16="http://schemas.microsoft.com/office/drawing/2014/main" id="{46EF59BC-007B-3AED-45B1-5B819C67438B}"/>
              </a:ext>
            </a:extLst>
          </p:cNvPr>
          <p:cNvSpPr>
            <a:spLocks noGrp="1"/>
          </p:cNvSpPr>
          <p:nvPr>
            <p:ph type="body" idx="3"/>
          </p:nvPr>
        </p:nvSpPr>
        <p:spPr>
          <a:xfrm>
            <a:off x="142895" y="3111184"/>
            <a:ext cx="8392744" cy="1371600"/>
          </a:xfrm>
        </p:spPr>
        <p:txBody>
          <a:bodyPr/>
          <a:lstStyle/>
          <a:p>
            <a:r>
              <a:rPr lang="en-US" sz="1800" dirty="0"/>
              <a:t>We use Python and the python ecosystem despite the fact that the bulletin says/used to say Java, and many intro. courses are in Java.</a:t>
            </a:r>
          </a:p>
          <a:p>
            <a:r>
              <a:rPr lang="en-US" sz="1800" dirty="0"/>
              <a:t>Most popular language in data engineering/data science, mathematics and DB, data engineering for AI, … …</a:t>
            </a:r>
          </a:p>
          <a:p>
            <a:r>
              <a:rPr lang="en-US" sz="1800" dirty="0"/>
              <a:t>Excellent packages, libraries and DB </a:t>
            </a:r>
            <a:r>
              <a:rPr lang="en-US" sz="1800" u="sng" dirty="0"/>
              <a:t>usage examples and tutorials. </a:t>
            </a:r>
          </a:p>
        </p:txBody>
      </p:sp>
      <p:pic>
        <p:nvPicPr>
          <p:cNvPr id="6" name="Picture 5">
            <a:extLst>
              <a:ext uri="{FF2B5EF4-FFF2-40B4-BE49-F238E27FC236}">
                <a16:creationId xmlns:a16="http://schemas.microsoft.com/office/drawing/2014/main" id="{E8D0C341-9264-46AF-0206-9EB8DC5C454A}"/>
              </a:ext>
            </a:extLst>
          </p:cNvPr>
          <p:cNvPicPr>
            <a:picLocks noChangeAspect="1"/>
          </p:cNvPicPr>
          <p:nvPr/>
        </p:nvPicPr>
        <p:blipFill>
          <a:blip r:embed="rId2"/>
          <a:stretch>
            <a:fillRect/>
          </a:stretch>
        </p:blipFill>
        <p:spPr>
          <a:xfrm>
            <a:off x="76200" y="514350"/>
            <a:ext cx="5054829" cy="2576389"/>
          </a:xfrm>
          <a:prstGeom prst="rect">
            <a:avLst/>
          </a:prstGeom>
        </p:spPr>
      </p:pic>
      <p:pic>
        <p:nvPicPr>
          <p:cNvPr id="7" name="Picture 6">
            <a:extLst>
              <a:ext uri="{FF2B5EF4-FFF2-40B4-BE49-F238E27FC236}">
                <a16:creationId xmlns:a16="http://schemas.microsoft.com/office/drawing/2014/main" id="{95A4DEE9-EA3A-6637-A302-50C0D75014C4}"/>
              </a:ext>
            </a:extLst>
          </p:cNvPr>
          <p:cNvPicPr>
            <a:picLocks noChangeAspect="1"/>
          </p:cNvPicPr>
          <p:nvPr/>
        </p:nvPicPr>
        <p:blipFill>
          <a:blip r:embed="rId3"/>
          <a:stretch>
            <a:fillRect/>
          </a:stretch>
        </p:blipFill>
        <p:spPr>
          <a:xfrm>
            <a:off x="4339267" y="133350"/>
            <a:ext cx="4830133" cy="2729424"/>
          </a:xfrm>
          <a:prstGeom prst="rect">
            <a:avLst/>
          </a:prstGeom>
        </p:spPr>
      </p:pic>
    </p:spTree>
    <p:extLst>
      <p:ext uri="{BB962C8B-B14F-4D97-AF65-F5344CB8AC3E}">
        <p14:creationId xmlns:p14="http://schemas.microsoft.com/office/powerpoint/2010/main" val="2656688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C814F9-036E-D27F-312D-278B0A6B685A}"/>
              </a:ext>
            </a:extLst>
          </p:cNvPr>
          <p:cNvSpPr>
            <a:spLocks noGrp="1"/>
          </p:cNvSpPr>
          <p:nvPr>
            <p:ph type="title"/>
          </p:nvPr>
        </p:nvSpPr>
        <p:spPr/>
        <p:txBody>
          <a:bodyPr/>
          <a:lstStyle/>
          <a:p>
            <a:r>
              <a:rPr lang="en-US" dirty="0"/>
              <a:t>Waitlists and Enrollments</a:t>
            </a:r>
          </a:p>
        </p:txBody>
      </p:sp>
      <p:sp>
        <p:nvSpPr>
          <p:cNvPr id="5" name="Text Placeholder 4">
            <a:extLst>
              <a:ext uri="{FF2B5EF4-FFF2-40B4-BE49-F238E27FC236}">
                <a16:creationId xmlns:a16="http://schemas.microsoft.com/office/drawing/2014/main" id="{E1701BC4-9B23-C430-DBE3-D8CCA1D5BCA3}"/>
              </a:ext>
            </a:extLst>
          </p:cNvPr>
          <p:cNvSpPr>
            <a:spLocks noGrp="1"/>
          </p:cNvSpPr>
          <p:nvPr>
            <p:ph type="body" idx="3"/>
          </p:nvPr>
        </p:nvSpPr>
        <p:spPr>
          <a:xfrm>
            <a:off x="52425" y="781050"/>
            <a:ext cx="9039149" cy="3581400"/>
          </a:xfrm>
        </p:spPr>
        <p:txBody>
          <a:bodyPr/>
          <a:lstStyle/>
          <a:p>
            <a:pPr marL="85725" indent="0" algn="ctr">
              <a:buNone/>
            </a:pPr>
            <a:r>
              <a:rPr lang="en-US" altLang="en-US" sz="2400" i="1" dirty="0">
                <a:solidFill>
                  <a:schemeClr val="tx1"/>
                </a:solidFill>
              </a:rPr>
              <a:t>Faculty do not manage waitlists</a:t>
            </a:r>
            <a:br>
              <a:rPr lang="en-US" altLang="en-US" sz="2400" i="1" dirty="0">
                <a:solidFill>
                  <a:schemeClr val="tx1"/>
                </a:solidFill>
              </a:rPr>
            </a:br>
            <a:r>
              <a:rPr lang="en-US" altLang="en-US" sz="2400" i="1" dirty="0">
                <a:solidFill>
                  <a:schemeClr val="tx1"/>
                </a:solidFill>
              </a:rPr>
              <a:t>for some courses, including W4111.</a:t>
            </a:r>
          </a:p>
          <a:p>
            <a:pPr marL="85725" indent="0" algn="ctr">
              <a:buNone/>
            </a:pPr>
            <a:r>
              <a:rPr lang="en-US" altLang="en-US" sz="2400" i="1" dirty="0">
                <a:solidFill>
                  <a:schemeClr val="tx1"/>
                </a:solidFill>
              </a:rPr>
              <a:t>The academic admin staff in the</a:t>
            </a:r>
            <a:br>
              <a:rPr lang="en-US" altLang="en-US" sz="2400" i="1" dirty="0">
                <a:solidFill>
                  <a:schemeClr val="tx1"/>
                </a:solidFill>
              </a:rPr>
            </a:br>
            <a:r>
              <a:rPr lang="en-US" altLang="en-US" sz="2400" i="1" dirty="0">
                <a:solidFill>
                  <a:schemeClr val="tx1"/>
                </a:solidFill>
              </a:rPr>
              <a:t>CS Department manages the waitlist,</a:t>
            </a:r>
            <a:br>
              <a:rPr lang="en-US" altLang="en-US" sz="2400" i="1" dirty="0">
                <a:solidFill>
                  <a:schemeClr val="tx1"/>
                </a:solidFill>
              </a:rPr>
            </a:br>
            <a:r>
              <a:rPr lang="en-US" altLang="en-US" sz="2400" i="1" dirty="0">
                <a:solidFill>
                  <a:schemeClr val="tx1"/>
                </a:solidFill>
              </a:rPr>
              <a:t>priorities and enrollment.</a:t>
            </a:r>
          </a:p>
          <a:p>
            <a:pPr marL="85725" indent="0" algn="ctr">
              <a:buNone/>
            </a:pPr>
            <a:r>
              <a:rPr lang="en-US" altLang="en-US" sz="2400" i="1" dirty="0">
                <a:solidFill>
                  <a:schemeClr val="tx1"/>
                </a:solidFill>
              </a:rPr>
              <a:t>You should contact advising email:</a:t>
            </a:r>
          </a:p>
          <a:p>
            <a:pPr marL="85725" indent="0" algn="ctr">
              <a:buNone/>
            </a:pPr>
            <a:r>
              <a:rPr lang="en-US" altLang="en-US" sz="2400" dirty="0" err="1">
                <a:solidFill>
                  <a:schemeClr val="tx1"/>
                </a:solidFill>
              </a:rPr>
              <a:t>ug-advising@cs.columbia.edu</a:t>
            </a:r>
            <a:r>
              <a:rPr lang="en-US" altLang="en-US" sz="2400" dirty="0">
                <a:solidFill>
                  <a:schemeClr val="tx1"/>
                </a:solidFill>
              </a:rPr>
              <a:t>, </a:t>
            </a:r>
            <a:r>
              <a:rPr lang="en-US" altLang="en-US" sz="2400" dirty="0" err="1">
                <a:solidFill>
                  <a:schemeClr val="tx1"/>
                </a:solidFill>
              </a:rPr>
              <a:t>ms</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r>
              <a:rPr lang="en-US" altLang="en-US" sz="2400" dirty="0">
                <a:solidFill>
                  <a:schemeClr val="tx1"/>
                </a:solidFill>
              </a:rPr>
              <a:t>or</a:t>
            </a:r>
            <a:br>
              <a:rPr lang="en-US" altLang="en-US" sz="2400" dirty="0">
                <a:solidFill>
                  <a:schemeClr val="tx1"/>
                </a:solidFill>
              </a:rPr>
            </a:br>
            <a:r>
              <a:rPr lang="en-US" altLang="en-US" sz="2400" dirty="0" err="1">
                <a:solidFill>
                  <a:schemeClr val="tx1"/>
                </a:solidFill>
              </a:rPr>
              <a:t>phd</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endParaRPr lang="en-US" altLang="en-US" sz="2400" i="1" dirty="0">
              <a:solidFill>
                <a:schemeClr val="tx1"/>
              </a:solidFill>
            </a:endParaRPr>
          </a:p>
        </p:txBody>
      </p:sp>
    </p:spTree>
    <p:extLst>
      <p:ext uri="{BB962C8B-B14F-4D97-AF65-F5344CB8AC3E}">
        <p14:creationId xmlns:p14="http://schemas.microsoft.com/office/powerpoint/2010/main" val="4098615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41A0B-D036-DBF4-87D9-271D4EEB9A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97C8E1-B81E-9116-57DD-1D17233DF97F}"/>
              </a:ext>
            </a:extLst>
          </p:cNvPr>
          <p:cNvSpPr>
            <a:spLocks noGrp="1"/>
          </p:cNvSpPr>
          <p:nvPr>
            <p:ph type="title"/>
          </p:nvPr>
        </p:nvSpPr>
        <p:spPr/>
        <p:txBody>
          <a:bodyPr/>
          <a:lstStyle/>
          <a:p>
            <a:r>
              <a:rPr lang="en-US" dirty="0"/>
              <a:t>Which Databases?</a:t>
            </a:r>
          </a:p>
        </p:txBody>
      </p:sp>
      <p:sp>
        <p:nvSpPr>
          <p:cNvPr id="3" name="Text Placeholder 2">
            <a:extLst>
              <a:ext uri="{FF2B5EF4-FFF2-40B4-BE49-F238E27FC236}">
                <a16:creationId xmlns:a16="http://schemas.microsoft.com/office/drawing/2014/main" id="{39D6E816-F116-E61F-4F3A-05CBFF0CDCA5}"/>
              </a:ext>
            </a:extLst>
          </p:cNvPr>
          <p:cNvSpPr>
            <a:spLocks noGrp="1"/>
          </p:cNvSpPr>
          <p:nvPr>
            <p:ph type="body" idx="3"/>
          </p:nvPr>
        </p:nvSpPr>
        <p:spPr>
          <a:xfrm>
            <a:off x="152400" y="3028950"/>
            <a:ext cx="8915400" cy="1600200"/>
          </a:xfrm>
        </p:spPr>
        <p:txBody>
          <a:bodyPr/>
          <a:lstStyle/>
          <a:p>
            <a:pPr>
              <a:lnSpc>
                <a:spcPct val="100000"/>
              </a:lnSpc>
              <a:spcBef>
                <a:spcPts val="0"/>
              </a:spcBef>
            </a:pPr>
            <a:r>
              <a:rPr lang="en-US" sz="1400" dirty="0"/>
              <a:t>We will use 3 specific database management systems: MySQL, MongoDB, Neo4j and some </a:t>
            </a:r>
            <a:r>
              <a:rPr lang="en-US" sz="1400" dirty="0" err="1"/>
              <a:t>PySpark</a:t>
            </a:r>
            <a:r>
              <a:rPr lang="en-US" sz="1400" dirty="0"/>
              <a:t>.</a:t>
            </a:r>
          </a:p>
          <a:p>
            <a:pPr>
              <a:lnSpc>
                <a:spcPct val="100000"/>
              </a:lnSpc>
              <a:spcBef>
                <a:spcPts val="0"/>
              </a:spcBef>
            </a:pPr>
            <a:r>
              <a:rPr lang="en-US" sz="1400" dirty="0"/>
              <a:t>My SQL is the most popular “open source, free” relational/SQL DBMS, but PostgreSQL is growing the fastest.</a:t>
            </a:r>
          </a:p>
          <a:p>
            <a:pPr>
              <a:lnSpc>
                <a:spcPct val="100000"/>
              </a:lnSpc>
              <a:spcBef>
                <a:spcPts val="0"/>
              </a:spcBef>
            </a:pPr>
            <a:r>
              <a:rPr lang="en-US" sz="1400" dirty="0"/>
              <a:t>MongoDB is the most popular document DBMS.</a:t>
            </a:r>
          </a:p>
          <a:p>
            <a:pPr>
              <a:lnSpc>
                <a:spcPct val="100000"/>
              </a:lnSpc>
              <a:spcBef>
                <a:spcPts val="0"/>
              </a:spcBef>
            </a:pPr>
            <a:r>
              <a:rPr lang="en-US" sz="1400" dirty="0"/>
              <a:t>Neo4j is the most popular Graph DBMS.</a:t>
            </a:r>
          </a:p>
          <a:p>
            <a:pPr>
              <a:lnSpc>
                <a:spcPct val="100000"/>
              </a:lnSpc>
              <a:spcBef>
                <a:spcPts val="0"/>
              </a:spcBef>
            </a:pPr>
            <a:r>
              <a:rPr lang="en-US" sz="1400" dirty="0"/>
              <a:t>There are many technologies for data engineering and big data. </a:t>
            </a:r>
            <a:r>
              <a:rPr lang="en-US" sz="1400" dirty="0" err="1"/>
              <a:t>PySpark</a:t>
            </a:r>
            <a:r>
              <a:rPr lang="en-US" sz="1400" dirty="0"/>
              <a:t> is popular, common to many systems, simple to install and use from Python.</a:t>
            </a:r>
          </a:p>
          <a:p>
            <a:pPr>
              <a:lnSpc>
                <a:spcPct val="100000"/>
              </a:lnSpc>
              <a:spcBef>
                <a:spcPts val="0"/>
              </a:spcBef>
            </a:pPr>
            <a:r>
              <a:rPr lang="en-US" sz="1400" b="1" dirty="0"/>
              <a:t>Note: </a:t>
            </a:r>
            <a:r>
              <a:rPr lang="en-US" sz="1400" dirty="0"/>
              <a:t>Vector databases are growing rapidly because of generative AI/LLMs.</a:t>
            </a:r>
            <a:endParaRPr lang="en-US" sz="1400" b="1" dirty="0"/>
          </a:p>
        </p:txBody>
      </p:sp>
      <p:pic>
        <p:nvPicPr>
          <p:cNvPr id="5" name="Picture 4">
            <a:extLst>
              <a:ext uri="{FF2B5EF4-FFF2-40B4-BE49-F238E27FC236}">
                <a16:creationId xmlns:a16="http://schemas.microsoft.com/office/drawing/2014/main" id="{99171814-9B33-01CF-EEF4-C30419FEE93F}"/>
              </a:ext>
            </a:extLst>
          </p:cNvPr>
          <p:cNvPicPr>
            <a:picLocks noChangeAspect="1"/>
          </p:cNvPicPr>
          <p:nvPr/>
        </p:nvPicPr>
        <p:blipFill>
          <a:blip r:embed="rId2"/>
          <a:stretch>
            <a:fillRect/>
          </a:stretch>
        </p:blipFill>
        <p:spPr>
          <a:xfrm>
            <a:off x="4724402" y="28885"/>
            <a:ext cx="4100693" cy="2809565"/>
          </a:xfrm>
          <a:prstGeom prst="rect">
            <a:avLst/>
          </a:prstGeom>
        </p:spPr>
      </p:pic>
      <p:pic>
        <p:nvPicPr>
          <p:cNvPr id="6" name="Picture 5">
            <a:extLst>
              <a:ext uri="{FF2B5EF4-FFF2-40B4-BE49-F238E27FC236}">
                <a16:creationId xmlns:a16="http://schemas.microsoft.com/office/drawing/2014/main" id="{98897861-D46C-A93C-5C3B-39629FE3CFAB}"/>
              </a:ext>
            </a:extLst>
          </p:cNvPr>
          <p:cNvPicPr>
            <a:picLocks noChangeAspect="1"/>
          </p:cNvPicPr>
          <p:nvPr/>
        </p:nvPicPr>
        <p:blipFill>
          <a:blip r:embed="rId3"/>
          <a:stretch>
            <a:fillRect/>
          </a:stretch>
        </p:blipFill>
        <p:spPr>
          <a:xfrm>
            <a:off x="69037" y="514350"/>
            <a:ext cx="4350563" cy="2324100"/>
          </a:xfrm>
          <a:prstGeom prst="rect">
            <a:avLst/>
          </a:prstGeom>
        </p:spPr>
      </p:pic>
    </p:spTree>
    <p:extLst>
      <p:ext uri="{BB962C8B-B14F-4D97-AF65-F5344CB8AC3E}">
        <p14:creationId xmlns:p14="http://schemas.microsoft.com/office/powerpoint/2010/main" val="20601235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E35CEF-33DF-8BF3-C074-AD92F92E0B0C}"/>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0C1D31-1E6C-B41E-A21C-500049D3F294}"/>
              </a:ext>
            </a:extLst>
          </p:cNvPr>
          <p:cNvSpPr>
            <a:spLocks noGrp="1"/>
          </p:cNvSpPr>
          <p:nvPr>
            <p:ph idx="1"/>
          </p:nvPr>
        </p:nvSpPr>
        <p:spPr/>
        <p:txBody>
          <a:bodyPr/>
          <a:lstStyle/>
          <a:p>
            <a:r>
              <a:rPr lang="en-US" dirty="0"/>
              <a:t>Approach to Lectures and Material</a:t>
            </a:r>
          </a:p>
        </p:txBody>
      </p:sp>
    </p:spTree>
    <p:extLst>
      <p:ext uri="{BB962C8B-B14F-4D97-AF65-F5344CB8AC3E}">
        <p14:creationId xmlns:p14="http://schemas.microsoft.com/office/powerpoint/2010/main" val="18037191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DDB3C-9919-81B9-92CD-F05AF1917542}"/>
              </a:ext>
            </a:extLst>
          </p:cNvPr>
          <p:cNvSpPr>
            <a:spLocks noGrp="1"/>
          </p:cNvSpPr>
          <p:nvPr>
            <p:ph type="title"/>
          </p:nvPr>
        </p:nvSpPr>
        <p:spPr/>
        <p:txBody>
          <a:bodyPr/>
          <a:lstStyle/>
          <a:p>
            <a:r>
              <a:rPr lang="en-US" dirty="0"/>
              <a:t>Approach to Lectures; Material</a:t>
            </a:r>
          </a:p>
        </p:txBody>
      </p:sp>
      <p:sp>
        <p:nvSpPr>
          <p:cNvPr id="3" name="Text Placeholder 2">
            <a:extLst>
              <a:ext uri="{FF2B5EF4-FFF2-40B4-BE49-F238E27FC236}">
                <a16:creationId xmlns:a16="http://schemas.microsoft.com/office/drawing/2014/main" id="{541DDF34-1B8C-043E-43E4-E1033DEEDC24}"/>
              </a:ext>
            </a:extLst>
          </p:cNvPr>
          <p:cNvSpPr>
            <a:spLocks noGrp="1"/>
          </p:cNvSpPr>
          <p:nvPr>
            <p:ph type="body" idx="3"/>
          </p:nvPr>
        </p:nvSpPr>
        <p:spPr/>
        <p:txBody>
          <a:bodyPr/>
          <a:lstStyle/>
          <a:p>
            <a:pPr>
              <a:lnSpc>
                <a:spcPct val="100000"/>
              </a:lnSpc>
              <a:spcBef>
                <a:spcPts val="0"/>
              </a:spcBef>
            </a:pPr>
            <a:r>
              <a:rPr lang="en-US" sz="1800" dirty="0"/>
              <a:t>Material</a:t>
            </a:r>
          </a:p>
          <a:p>
            <a:pPr lvl="1">
              <a:lnSpc>
                <a:spcPct val="100000"/>
              </a:lnSpc>
              <a:spcBef>
                <a:spcPts val="0"/>
              </a:spcBef>
            </a:pPr>
            <a:r>
              <a:rPr lang="en-US" sz="1400" dirty="0"/>
              <a:t>The primary source of information needed for homework, exams and learning is the lecture and supporting slides/presentation, including slides I do not present/skip.</a:t>
            </a:r>
          </a:p>
          <a:p>
            <a:pPr lvl="1">
              <a:lnSpc>
                <a:spcPct val="100000"/>
              </a:lnSpc>
              <a:spcBef>
                <a:spcPts val="0"/>
              </a:spcBef>
            </a:pPr>
            <a:r>
              <a:rPr lang="en-US" sz="1400" dirty="0"/>
              <a:t>There is a recommended textbook, but you can get by with material from the presentations supporting the lectures. (</a:t>
            </a:r>
            <a:r>
              <a:rPr lang="en-US" sz="1400" dirty="0">
                <a:hlinkClick r:id="rId2"/>
              </a:rPr>
              <a:t>https://www.db-book.com/slides-dir/index.html</a:t>
            </a:r>
            <a:r>
              <a:rPr lang="en-US" sz="1400" dirty="0"/>
              <a:t>). I may ask you to read and know material from the book slides. I will identify the material.</a:t>
            </a:r>
          </a:p>
          <a:p>
            <a:pPr>
              <a:lnSpc>
                <a:spcPct val="100000"/>
              </a:lnSpc>
              <a:spcBef>
                <a:spcPts val="0"/>
              </a:spcBef>
            </a:pPr>
            <a:r>
              <a:rPr lang="en-US" sz="1800" dirty="0"/>
              <a:t>Lectures</a:t>
            </a:r>
          </a:p>
          <a:p>
            <a:pPr lvl="1">
              <a:lnSpc>
                <a:spcPct val="100000"/>
              </a:lnSpc>
              <a:spcBef>
                <a:spcPts val="0"/>
              </a:spcBef>
            </a:pPr>
            <a:r>
              <a:rPr lang="en-US" sz="1400" dirty="0"/>
              <a:t>The format will include a 10-minute break around 11:30.</a:t>
            </a:r>
          </a:p>
          <a:p>
            <a:pPr lvl="1">
              <a:lnSpc>
                <a:spcPct val="100000"/>
              </a:lnSpc>
              <a:spcBef>
                <a:spcPts val="0"/>
              </a:spcBef>
            </a:pPr>
            <a:r>
              <a:rPr lang="en-US" sz="1400" dirty="0"/>
              <a:t>The material I use will be a presentation and a </a:t>
            </a:r>
            <a:r>
              <a:rPr lang="en-US" sz="1400" dirty="0" err="1">
                <a:hlinkClick r:id="rId3"/>
              </a:rPr>
              <a:t>Jupyter</a:t>
            </a:r>
            <a:r>
              <a:rPr lang="en-US" sz="1400" dirty="0">
                <a:hlinkClick r:id="rId3"/>
              </a:rPr>
              <a:t> Notebook </a:t>
            </a:r>
            <a:r>
              <a:rPr lang="en-US" sz="1400" dirty="0"/>
              <a:t>with examples.</a:t>
            </a:r>
          </a:p>
          <a:p>
            <a:pPr lvl="1">
              <a:lnSpc>
                <a:spcPct val="100000"/>
              </a:lnSpc>
              <a:spcBef>
                <a:spcPts val="0"/>
              </a:spcBef>
            </a:pPr>
            <a:r>
              <a:rPr lang="en-US" sz="1400" dirty="0"/>
              <a:t>I am tired of students not coming to lecture, not watching recordings, and then asking questions that I answered or explained in class.</a:t>
            </a:r>
          </a:p>
          <a:p>
            <a:pPr lvl="2">
              <a:lnSpc>
                <a:spcPct val="100000"/>
              </a:lnSpc>
              <a:spcBef>
                <a:spcPts val="0"/>
              </a:spcBef>
            </a:pPr>
            <a:r>
              <a:rPr lang="en-US" sz="1200" dirty="0"/>
              <a:t>I expect you to attend lecture.</a:t>
            </a:r>
          </a:p>
          <a:p>
            <a:pPr lvl="2">
              <a:lnSpc>
                <a:spcPct val="100000"/>
              </a:lnSpc>
              <a:spcBef>
                <a:spcPts val="0"/>
              </a:spcBef>
            </a:pPr>
            <a:r>
              <a:rPr lang="en-US" sz="1200" dirty="0"/>
              <a:t>I may periodically take attendance. </a:t>
            </a:r>
          </a:p>
          <a:p>
            <a:pPr lvl="1">
              <a:lnSpc>
                <a:spcPct val="100000"/>
              </a:lnSpc>
              <a:spcBef>
                <a:spcPts val="0"/>
              </a:spcBef>
            </a:pPr>
            <a:r>
              <a:rPr lang="en-US" sz="1400" dirty="0"/>
              <a:t>There will be a form for pre-explaining why you cannot attend a lecture.</a:t>
            </a:r>
          </a:p>
          <a:p>
            <a:pPr>
              <a:lnSpc>
                <a:spcPct val="100000"/>
              </a:lnSpc>
              <a:spcBef>
                <a:spcPts val="0"/>
              </a:spcBef>
            </a:pPr>
            <a:r>
              <a:rPr lang="en-US" sz="1800" dirty="0"/>
              <a:t>The standard syllabus presents some material sequentially:</a:t>
            </a:r>
            <a:br>
              <a:rPr lang="en-US" sz="1800" dirty="0"/>
            </a:br>
            <a:r>
              <a:rPr lang="en-US" sz="1800" dirty="0"/>
              <a:t>ER Model </a:t>
            </a:r>
            <a:r>
              <a:rPr lang="en-US" sz="1800" dirty="0">
                <a:sym typeface="Wingdings" pitchFamily="2" charset="2"/>
              </a:rPr>
              <a:t> Relational Model  Relational Algebra  SQL</a:t>
            </a:r>
          </a:p>
          <a:p>
            <a:pPr>
              <a:lnSpc>
                <a:spcPct val="100000"/>
              </a:lnSpc>
              <a:spcBef>
                <a:spcPts val="0"/>
              </a:spcBef>
            </a:pPr>
            <a:r>
              <a:rPr lang="en-US" sz="1800" dirty="0">
                <a:sym typeface="Wingdings" pitchFamily="2" charset="2"/>
              </a:rPr>
              <a:t>I incrementally cover all topics in increasing detail in the early lectures.</a:t>
            </a:r>
            <a:br>
              <a:rPr lang="en-US" sz="1800" dirty="0"/>
            </a:br>
            <a:endParaRPr lang="en-US" sz="1800" dirty="0"/>
          </a:p>
        </p:txBody>
      </p:sp>
    </p:spTree>
    <p:extLst>
      <p:ext uri="{BB962C8B-B14F-4D97-AF65-F5344CB8AC3E}">
        <p14:creationId xmlns:p14="http://schemas.microsoft.com/office/powerpoint/2010/main" val="11755098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26ECD-01A9-038E-2A96-6D142AED062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FE5FB77-4BCD-6370-9DDC-F5DE3EE59C9B}"/>
              </a:ext>
            </a:extLst>
          </p:cNvPr>
          <p:cNvSpPr>
            <a:spLocks noGrp="1"/>
          </p:cNvSpPr>
          <p:nvPr>
            <p:ph idx="1"/>
          </p:nvPr>
        </p:nvSpPr>
        <p:spPr/>
        <p:txBody>
          <a:bodyPr/>
          <a:lstStyle/>
          <a:p>
            <a:r>
              <a:rPr lang="en-US" dirty="0"/>
              <a:t>Resources and Environment</a:t>
            </a:r>
          </a:p>
        </p:txBody>
      </p:sp>
    </p:spTree>
    <p:extLst>
      <p:ext uri="{BB962C8B-B14F-4D97-AF65-F5344CB8AC3E}">
        <p14:creationId xmlns:p14="http://schemas.microsoft.com/office/powerpoint/2010/main" val="26546684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
        <p:nvSpPr>
          <p:cNvPr id="8" name="Content Placeholder 7">
            <a:extLst>
              <a:ext uri="{FF2B5EF4-FFF2-40B4-BE49-F238E27FC236}">
                <a16:creationId xmlns:a16="http://schemas.microsoft.com/office/drawing/2014/main" id="{1BF01EA2-2F97-2E44-BA34-27578A027DAC}"/>
              </a:ext>
            </a:extLst>
          </p:cNvPr>
          <p:cNvSpPr>
            <a:spLocks noGrp="1"/>
          </p:cNvSpPr>
          <p:nvPr>
            <p:ph type="body" idx="3"/>
          </p:nvPr>
        </p:nvSpPr>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3"/>
              </a:rPr>
              <a:t>https://www.db-book.com/</a:t>
            </a:r>
            <a:r>
              <a:rPr lang="en-US" sz="1400" dirty="0"/>
              <a:t>. The site has:</a:t>
            </a:r>
          </a:p>
          <a:p>
            <a:pPr lvl="2">
              <a:spcBef>
                <a:spcPts val="0"/>
              </a:spcBef>
              <a:spcAft>
                <a:spcPts val="200"/>
              </a:spcAft>
            </a:pPr>
            <a:r>
              <a:rPr lang="en-US" sz="1200" dirty="0"/>
              <a:t>Slides for each chapter.</a:t>
            </a:r>
          </a:p>
          <a:p>
            <a:pPr lvl="2">
              <a:spcBef>
                <a:spcPts val="0"/>
              </a:spcBef>
              <a:spcAft>
                <a:spcPts val="200"/>
              </a:spcAft>
            </a:pPr>
            <a:r>
              <a:rPr lang="en-US" sz="1200" dirty="0"/>
              <a:t>Example data.</a:t>
            </a:r>
          </a:p>
          <a:p>
            <a:pPr lvl="1">
              <a:spcBef>
                <a:spcPts val="0"/>
              </a:spcBef>
              <a:spcAft>
                <a:spcPts val="200"/>
              </a:spcAft>
            </a:pPr>
            <a:r>
              <a:rPr lang="en-US" sz="1400" dirty="0"/>
              <a:t>Textbooks are expensive. You can easily get through the course using website, lecture material, ... ...</a:t>
            </a:r>
          </a:p>
          <a:p>
            <a:pPr>
              <a:spcBef>
                <a:spcPts val="0"/>
              </a:spcBef>
              <a:spcAft>
                <a:spcPts val="200"/>
              </a:spcAft>
            </a:pPr>
            <a:r>
              <a:rPr lang="en-US" sz="1600" dirty="0"/>
              <a:t>This is a a GitHub repository, GitHub pages and example project for the course:</a:t>
            </a:r>
          </a:p>
          <a:p>
            <a:pPr lvl="1">
              <a:spcBef>
                <a:spcPts val="0"/>
              </a:spcBef>
              <a:spcAft>
                <a:spcPts val="200"/>
              </a:spcAft>
            </a:pPr>
            <a:r>
              <a:rPr lang="en-US" sz="1400" dirty="0">
                <a:hlinkClick r:id="rId4"/>
              </a:rPr>
              <a:t>https://donald-f-ferguson.github.io/W4111-Introduction-to-Databases-New/</a:t>
            </a:r>
            <a:endParaRPr lang="en-US" sz="1400" dirty="0"/>
          </a:p>
          <a:p>
            <a:pPr lvl="1">
              <a:spcBef>
                <a:spcPts val="0"/>
              </a:spcBef>
              <a:spcAft>
                <a:spcPts val="200"/>
              </a:spcAft>
            </a:pPr>
            <a:r>
              <a:rPr lang="en-US" sz="1400" dirty="0">
                <a:hlinkClick r:id="rId5"/>
              </a:rPr>
              <a:t>https://github.com/donald-f-ferguson/W4111-Introduction-to-Databases-New</a:t>
            </a:r>
            <a:r>
              <a:rPr lang="en-US" sz="1400" dirty="0"/>
              <a:t> </a:t>
            </a:r>
          </a:p>
          <a:p>
            <a:pPr lvl="1">
              <a:spcBef>
                <a:spcPts val="0"/>
              </a:spcBef>
              <a:spcAft>
                <a:spcPts val="200"/>
              </a:spcAft>
            </a:pPr>
            <a:r>
              <a:rPr lang="en-US" sz="1400" dirty="0">
                <a:hlinkClick r:id="rId6"/>
              </a:rPr>
              <a:t>https://github.com/donald-f-ferguson/W4111-Project-Template</a:t>
            </a:r>
            <a:r>
              <a:rPr lang="en-US" sz="1400" dirty="0"/>
              <a:t> </a:t>
            </a:r>
          </a:p>
          <a:p>
            <a:pPr>
              <a:spcBef>
                <a:spcPts val="0"/>
              </a:spcBef>
              <a:spcAft>
                <a:spcPts val="200"/>
              </a:spcAft>
            </a:pPr>
            <a:r>
              <a:rPr lang="en-US" sz="1600" dirty="0"/>
              <a:t>There may be individual repositories for some homework assignments.</a:t>
            </a:r>
          </a:p>
          <a:p>
            <a:pPr>
              <a:spcBef>
                <a:spcPts val="0"/>
              </a:spcBef>
              <a:spcAft>
                <a:spcPts val="200"/>
              </a:spcAft>
            </a:pPr>
            <a:r>
              <a:rPr lang="en-US" sz="1600" dirty="0"/>
              <a:t>HW0 explains how to set up your laptop/PC/Mac for the course. You will install:</a:t>
            </a:r>
          </a:p>
          <a:p>
            <a:pPr lvl="1">
              <a:spcBef>
                <a:spcPts val="0"/>
              </a:spcBef>
              <a:spcAft>
                <a:spcPts val="200"/>
              </a:spcAft>
            </a:pPr>
            <a:r>
              <a:rPr lang="en-US" sz="1400" dirty="0"/>
              <a:t>There is a repo for HW0 (</a:t>
            </a:r>
            <a:r>
              <a:rPr lang="en-US" sz="1400" dirty="0">
                <a:hlinkClick r:id="rId7"/>
              </a:rPr>
              <a:t>https://github.com/donald-f-ferguson/S25-W4111-HW0</a:t>
            </a:r>
            <a:r>
              <a:rPr lang="en-US" sz="1400" dirty="0"/>
              <a:t>).</a:t>
            </a:r>
          </a:p>
          <a:p>
            <a:pPr lvl="1">
              <a:spcBef>
                <a:spcPts val="0"/>
              </a:spcBef>
              <a:spcAft>
                <a:spcPts val="200"/>
              </a:spcAft>
            </a:pPr>
            <a:r>
              <a:rPr lang="en-US" sz="1400" dirty="0"/>
              <a:t>It explains how to install Git, </a:t>
            </a:r>
            <a:r>
              <a:rPr lang="en-US" sz="1400" dirty="0" err="1"/>
              <a:t>Jupyter</a:t>
            </a:r>
            <a:r>
              <a:rPr lang="en-US" sz="1400" dirty="0"/>
              <a:t> Notebook, PyCharm, </a:t>
            </a:r>
            <a:r>
              <a:rPr lang="en-US" sz="1400" dirty="0" err="1"/>
              <a:t>DataGrip</a:t>
            </a:r>
            <a:r>
              <a:rPr lang="en-US" sz="1400" dirty="0"/>
              <a:t>, MySQL Sever Community Edition.</a:t>
            </a:r>
            <a:br>
              <a:rPr lang="en-US" sz="1400" dirty="0"/>
            </a:br>
            <a:r>
              <a:rPr lang="en-US" sz="1400" dirty="0"/>
              <a:t>It tests the environment. HW0 is submitting the tests to show you set it up.</a:t>
            </a:r>
          </a:p>
          <a:p>
            <a:pPr lvl="1">
              <a:spcBef>
                <a:spcPts val="0"/>
              </a:spcBef>
              <a:spcAft>
                <a:spcPts val="200"/>
              </a:spcAft>
            </a:pPr>
            <a:r>
              <a:rPr lang="en-US" sz="1400" dirty="0"/>
              <a:t>There will be a recitation.</a:t>
            </a:r>
          </a:p>
        </p:txBody>
      </p:sp>
    </p:spTree>
    <p:extLst>
      <p:ext uri="{BB962C8B-B14F-4D97-AF65-F5344CB8AC3E}">
        <p14:creationId xmlns:p14="http://schemas.microsoft.com/office/powerpoint/2010/main" val="37150499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FF337-3DC4-D75C-45FA-38B7CE700F10}"/>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7C2127-C13F-A6AC-6AB8-1BA8281BC271}"/>
              </a:ext>
            </a:extLst>
          </p:cNvPr>
          <p:cNvSpPr>
            <a:spLocks noGrp="1"/>
          </p:cNvSpPr>
          <p:nvPr>
            <p:ph idx="1"/>
          </p:nvPr>
        </p:nvSpPr>
        <p:spPr/>
        <p:txBody>
          <a:bodyPr/>
          <a:lstStyle/>
          <a:p>
            <a:pPr>
              <a:lnSpc>
                <a:spcPct val="100000"/>
              </a:lnSpc>
              <a:spcBef>
                <a:spcPts val="0"/>
              </a:spcBef>
              <a:spcAft>
                <a:spcPts val="300"/>
              </a:spcAft>
            </a:pPr>
            <a:r>
              <a:rPr lang="en-US" dirty="0"/>
              <a:t>An overview of data and database concepts</a:t>
            </a:r>
          </a:p>
        </p:txBody>
      </p:sp>
    </p:spTree>
    <p:extLst>
      <p:ext uri="{BB962C8B-B14F-4D97-AF65-F5344CB8AC3E}">
        <p14:creationId xmlns:p14="http://schemas.microsoft.com/office/powerpoint/2010/main" val="2679670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ACD8C4-0547-A711-EDD4-E53BBAEA0F14}"/>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37A407-C694-2A87-1E5C-23DFB79EF087}"/>
              </a:ext>
            </a:extLst>
          </p:cNvPr>
          <p:cNvSpPr>
            <a:spLocks noGrp="1"/>
          </p:cNvSpPr>
          <p:nvPr>
            <p:ph idx="1"/>
          </p:nvPr>
        </p:nvSpPr>
        <p:spPr/>
        <p:txBody>
          <a:bodyPr/>
          <a:lstStyle/>
          <a:p>
            <a:r>
              <a:rPr lang="en-US" dirty="0"/>
              <a:t>Basic Concepts and Background</a:t>
            </a:r>
          </a:p>
        </p:txBody>
      </p:sp>
    </p:spTree>
    <p:extLst>
      <p:ext uri="{BB962C8B-B14F-4D97-AF65-F5344CB8AC3E}">
        <p14:creationId xmlns:p14="http://schemas.microsoft.com/office/powerpoint/2010/main" val="13532616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Outline</a:t>
            </a:r>
          </a:p>
        </p:txBody>
      </p:sp>
      <p:sp>
        <p:nvSpPr>
          <p:cNvPr id="7170" name="Rectangle 3"/>
          <p:cNvSpPr>
            <a:spLocks noGrp="1" noChangeArrowheads="1"/>
          </p:cNvSpPr>
          <p:nvPr>
            <p:ph idx="1"/>
          </p:nvPr>
        </p:nvSpPr>
        <p:spPr>
          <a:xfrm>
            <a:off x="1719263" y="820343"/>
            <a:ext cx="5888546" cy="2653776"/>
          </a:xfrm>
        </p:spPr>
        <p:txBody>
          <a:bodyPr vert="horz" wrap="square" lIns="68580" tIns="45720" rIns="91440" bIns="45720" numCol="1" anchor="t" anchorCtr="0" compatLnSpc="1">
            <a:prstTxWarp prst="textNoShape">
              <a:avLst/>
            </a:prstTxWarp>
          </a:bodyPr>
          <a:lstStyle/>
          <a:p>
            <a:pPr indent="-274320"/>
            <a:r>
              <a:rPr lang="en-US" altLang="en-US" dirty="0"/>
              <a:t>Database-System Applications</a:t>
            </a:r>
          </a:p>
          <a:p>
            <a:pPr indent="-274320"/>
            <a:r>
              <a:rPr lang="en-US" altLang="en-US" dirty="0"/>
              <a:t>Purpose of Database Systems</a:t>
            </a:r>
          </a:p>
          <a:p>
            <a:pPr indent="-274320"/>
            <a:r>
              <a:rPr lang="en-US" altLang="en-US" dirty="0"/>
              <a:t>View of Data</a:t>
            </a:r>
          </a:p>
          <a:p>
            <a:pPr indent="-274320"/>
            <a:r>
              <a:rPr lang="en-US" altLang="en-US" dirty="0"/>
              <a:t>Database Languages</a:t>
            </a:r>
          </a:p>
          <a:p>
            <a:pPr indent="-274320"/>
            <a:r>
              <a:rPr lang="en-US" altLang="en-US" dirty="0"/>
              <a:t>Database Design</a:t>
            </a:r>
          </a:p>
          <a:p>
            <a:pPr indent="-274320"/>
            <a:r>
              <a:rPr lang="en-US" altLang="en-US" dirty="0"/>
              <a:t>Database Engine</a:t>
            </a:r>
          </a:p>
          <a:p>
            <a:pPr indent="-274320"/>
            <a:r>
              <a:rPr lang="en-US" altLang="en-US" dirty="0"/>
              <a:t>Database Architecture</a:t>
            </a:r>
          </a:p>
          <a:p>
            <a:pPr indent="-274320"/>
            <a:r>
              <a:rPr lang="en-US" altLang="en-US" dirty="0"/>
              <a:t>Database Users and Administrators</a:t>
            </a:r>
          </a:p>
          <a:p>
            <a:pPr indent="-274320"/>
            <a:r>
              <a:rPr lang="en-US" altLang="en-US" dirty="0"/>
              <a:t>History of Database Systems</a:t>
            </a:r>
          </a:p>
        </p:txBody>
      </p:sp>
      <p:sp>
        <p:nvSpPr>
          <p:cNvPr id="2" name="TextBox 1">
            <a:extLst>
              <a:ext uri="{FF2B5EF4-FFF2-40B4-BE49-F238E27FC236}">
                <a16:creationId xmlns:a16="http://schemas.microsoft.com/office/drawing/2014/main" id="{F3F00740-AD59-8050-BC91-7FBF35BB7AC8}"/>
              </a:ext>
            </a:extLst>
          </p:cNvPr>
          <p:cNvSpPr txBox="1"/>
          <p:nvPr/>
        </p:nvSpPr>
        <p:spPr>
          <a:xfrm>
            <a:off x="4700707" y="555327"/>
            <a:ext cx="4329583" cy="4247317"/>
          </a:xfrm>
          <a:prstGeom prst="rect">
            <a:avLst/>
          </a:prstGeom>
          <a:noFill/>
        </p:spPr>
        <p:txBody>
          <a:bodyPr wrap="none" rtlCol="0">
            <a:spAutoFit/>
          </a:bodyPr>
          <a:lstStyle/>
          <a:p>
            <a:pPr marL="285750" indent="-285750">
              <a:buFont typeface="Arial" panose="020B0604020202020204" pitchFamily="34" charset="0"/>
              <a:buChar char="•"/>
            </a:pPr>
            <a:r>
              <a:rPr lang="en-US" dirty="0">
                <a:solidFill>
                  <a:srgbClr val="FF0000"/>
                </a:solidFill>
              </a:rPr>
              <a:t>When you see a slide formatted this</a:t>
            </a:r>
            <a:br>
              <a:rPr lang="en-US" dirty="0">
                <a:solidFill>
                  <a:srgbClr val="FF0000"/>
                </a:solidFill>
              </a:rPr>
            </a:br>
            <a:r>
              <a:rPr lang="en-US" dirty="0">
                <a:solidFill>
                  <a:srgbClr val="FF0000"/>
                </a:solidFill>
              </a:rPr>
              <a:t>way, it is directly copied from the slides</a:t>
            </a:r>
            <a:br>
              <a:rPr lang="en-US" dirty="0">
                <a:solidFill>
                  <a:srgbClr val="FF0000"/>
                </a:solidFill>
              </a:rPr>
            </a:br>
            <a:r>
              <a:rPr lang="en-US" dirty="0">
                <a:solidFill>
                  <a:srgbClr val="FF0000"/>
                </a:solidFill>
              </a:rPr>
              <a:t>associated with the recommended</a:t>
            </a:r>
            <a:br>
              <a:rPr lang="en-US" dirty="0">
                <a:solidFill>
                  <a:srgbClr val="FF0000"/>
                </a:solidFill>
              </a:rPr>
            </a:br>
            <a:r>
              <a:rPr lang="en-US" dirty="0">
                <a:solidFill>
                  <a:srgbClr val="FF0000"/>
                </a:solidFill>
              </a:rPr>
              <a:t>textbook.</a:t>
            </a:r>
          </a:p>
          <a:p>
            <a:pPr marL="285750" indent="-285750">
              <a:buFont typeface="Arial" panose="020B0604020202020204" pitchFamily="34" charset="0"/>
              <a:buChar char="•"/>
            </a:pPr>
            <a:r>
              <a:rPr lang="en-US" dirty="0">
                <a:solidFill>
                  <a:srgbClr val="FF0000"/>
                </a:solidFill>
              </a:rPr>
              <a:t>Typically, my comments and annotations,</a:t>
            </a:r>
            <a:br>
              <a:rPr lang="en-US" dirty="0">
                <a:solidFill>
                  <a:srgbClr val="FF0000"/>
                </a:solidFill>
              </a:rPr>
            </a:br>
            <a:r>
              <a:rPr lang="en-US" dirty="0">
                <a:solidFill>
                  <a:srgbClr val="FF0000"/>
                </a:solidFill>
              </a:rPr>
              <a:t>if I added any, are in read text.</a:t>
            </a:r>
          </a:p>
          <a:p>
            <a:pPr marL="285750" indent="-285750">
              <a:buFont typeface="Arial" panose="020B0604020202020204" pitchFamily="34" charset="0"/>
              <a:buChar char="•"/>
            </a:pPr>
            <a:r>
              <a:rPr lang="en-US" dirty="0">
                <a:solidFill>
                  <a:srgbClr val="FF0000"/>
                </a:solidFill>
              </a:rPr>
              <a:t>Cover this basic material, which you</a:t>
            </a:r>
            <a:br>
              <a:rPr lang="en-US" dirty="0">
                <a:solidFill>
                  <a:srgbClr val="FF0000"/>
                </a:solidFill>
              </a:rPr>
            </a:br>
            <a:r>
              <a:rPr lang="en-US" dirty="0">
                <a:solidFill>
                  <a:srgbClr val="FF0000"/>
                </a:solidFill>
              </a:rPr>
              <a:t>can read is not a good use of lecture</a:t>
            </a:r>
            <a:br>
              <a:rPr lang="en-US" dirty="0">
                <a:solidFill>
                  <a:srgbClr val="FF0000"/>
                </a:solidFill>
              </a:rPr>
            </a:br>
            <a:r>
              <a:rPr lang="en-US" dirty="0">
                <a:solidFill>
                  <a:srgbClr val="FF0000"/>
                </a:solidFill>
              </a:rPr>
              <a:t>time. </a:t>
            </a:r>
          </a:p>
          <a:p>
            <a:pPr marL="285750" indent="-285750">
              <a:buFont typeface="Arial" panose="020B0604020202020204" pitchFamily="34" charset="0"/>
              <a:buChar char="•"/>
            </a:pPr>
            <a:r>
              <a:rPr lang="en-US" dirty="0">
                <a:solidFill>
                  <a:srgbClr val="FF0000"/>
                </a:solidFill>
              </a:rPr>
              <a:t>I expect you to read the slides and</a:t>
            </a:r>
            <a:br>
              <a:rPr lang="en-US" dirty="0">
                <a:solidFill>
                  <a:srgbClr val="FF0000"/>
                </a:solidFill>
              </a:rPr>
            </a:br>
            <a:r>
              <a:rPr lang="en-US" dirty="0">
                <a:solidFill>
                  <a:srgbClr val="FF0000"/>
                </a:solidFill>
              </a:rPr>
              <a:t>understand the content.</a:t>
            </a:r>
          </a:p>
          <a:p>
            <a:pPr marL="285750" indent="-285750">
              <a:buFont typeface="Arial" panose="020B0604020202020204" pitchFamily="34" charset="0"/>
              <a:buChar char="•"/>
            </a:pPr>
            <a:r>
              <a:rPr lang="en-US" dirty="0">
                <a:solidFill>
                  <a:srgbClr val="FF0000"/>
                </a:solidFill>
              </a:rPr>
              <a:t>HW1 will check that you understand</a:t>
            </a:r>
            <a:br>
              <a:rPr lang="en-US" dirty="0">
                <a:solidFill>
                  <a:srgbClr val="FF0000"/>
                </a:solidFill>
              </a:rPr>
            </a:br>
            <a:r>
              <a:rPr lang="en-US" dirty="0">
                <a:solidFill>
                  <a:srgbClr val="FF0000"/>
                </a:solidFill>
              </a:rPr>
              <a:t>the material.</a:t>
            </a:r>
          </a:p>
          <a:p>
            <a:pPr marL="285750" indent="-285750">
              <a:buFont typeface="Arial" panose="020B0604020202020204" pitchFamily="34" charset="0"/>
              <a:buChar char="•"/>
            </a:pPr>
            <a:r>
              <a:rPr lang="en-US" dirty="0">
                <a:solidFill>
                  <a:srgbClr val="FF0000"/>
                </a:solidFill>
              </a:rPr>
              <a:t>Future lectures and HW assume you</a:t>
            </a:r>
            <a:br>
              <a:rPr lang="en-US" dirty="0">
                <a:solidFill>
                  <a:srgbClr val="FF0000"/>
                </a:solidFill>
              </a:rPr>
            </a:br>
            <a:r>
              <a:rPr lang="en-US" dirty="0">
                <a:solidFill>
                  <a:srgbClr val="FF0000"/>
                </a:solidFill>
              </a:rPr>
              <a:t>read and understand the material.</a:t>
            </a: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5BD34-D85A-3DD3-EE61-26DC76D882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01DD4A-19E4-8D7F-9C3E-353D9DA1B387}"/>
              </a:ext>
            </a:extLst>
          </p:cNvPr>
          <p:cNvSpPr>
            <a:spLocks noGrp="1"/>
          </p:cNvSpPr>
          <p:nvPr>
            <p:ph idx="1"/>
          </p:nvPr>
        </p:nvSpPr>
        <p:spPr/>
        <p:txBody>
          <a:bodyPr/>
          <a:lstStyle/>
          <a:p>
            <a:r>
              <a:rPr lang="en-US" dirty="0"/>
              <a:t>Some Observations about Data</a:t>
            </a:r>
          </a:p>
        </p:txBody>
      </p:sp>
    </p:spTree>
    <p:extLst>
      <p:ext uri="{BB962C8B-B14F-4D97-AF65-F5344CB8AC3E}">
        <p14:creationId xmlns:p14="http://schemas.microsoft.com/office/powerpoint/2010/main" val="683925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6BB0DC-9149-9C08-F871-9F801C020315}"/>
              </a:ext>
            </a:extLst>
          </p:cNvPr>
          <p:cNvSpPr>
            <a:spLocks noGrp="1"/>
          </p:cNvSpPr>
          <p:nvPr>
            <p:ph idx="1"/>
          </p:nvPr>
        </p:nvSpPr>
        <p:spPr/>
        <p:txBody>
          <a:bodyPr/>
          <a:lstStyle/>
          <a:p>
            <a:r>
              <a:rPr lang="en-US" dirty="0"/>
              <a:t>Contents</a:t>
            </a:r>
          </a:p>
        </p:txBody>
      </p:sp>
    </p:spTree>
    <p:extLst>
      <p:ext uri="{BB962C8B-B14F-4D97-AF65-F5344CB8AC3E}">
        <p14:creationId xmlns:p14="http://schemas.microsoft.com/office/powerpoint/2010/main" val="29080640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4D66B-6B6E-E2EE-2D0C-D18BA59763F1}"/>
              </a:ext>
            </a:extLst>
          </p:cNvPr>
          <p:cNvSpPr>
            <a:spLocks noGrp="1"/>
          </p:cNvSpPr>
          <p:nvPr>
            <p:ph type="title"/>
          </p:nvPr>
        </p:nvSpPr>
        <p:spPr/>
        <p:txBody>
          <a:bodyPr/>
          <a:lstStyle/>
          <a:p>
            <a:r>
              <a:rPr lang="en-US" dirty="0"/>
              <a:t>5 Vs of Data</a:t>
            </a:r>
          </a:p>
        </p:txBody>
      </p:sp>
      <p:pic>
        <p:nvPicPr>
          <p:cNvPr id="4" name="Picture 3">
            <a:extLst>
              <a:ext uri="{FF2B5EF4-FFF2-40B4-BE49-F238E27FC236}">
                <a16:creationId xmlns:a16="http://schemas.microsoft.com/office/drawing/2014/main" id="{B5CA1DB0-4A8B-F237-2225-48DB7CBEDE4E}"/>
              </a:ext>
            </a:extLst>
          </p:cNvPr>
          <p:cNvPicPr>
            <a:picLocks noChangeAspect="1"/>
          </p:cNvPicPr>
          <p:nvPr/>
        </p:nvPicPr>
        <p:blipFill>
          <a:blip r:embed="rId2"/>
          <a:stretch>
            <a:fillRect/>
          </a:stretch>
        </p:blipFill>
        <p:spPr>
          <a:xfrm>
            <a:off x="625935" y="528112"/>
            <a:ext cx="6921418" cy="4101037"/>
          </a:xfrm>
          <a:prstGeom prst="rect">
            <a:avLst/>
          </a:prstGeom>
        </p:spPr>
      </p:pic>
    </p:spTree>
    <p:extLst>
      <p:ext uri="{BB962C8B-B14F-4D97-AF65-F5344CB8AC3E}">
        <p14:creationId xmlns:p14="http://schemas.microsoft.com/office/powerpoint/2010/main" val="13775574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F5304-5DE0-31FA-8DA1-5EFF3F7BB265}"/>
              </a:ext>
            </a:extLst>
          </p:cNvPr>
          <p:cNvSpPr>
            <a:spLocks noGrp="1"/>
          </p:cNvSpPr>
          <p:nvPr>
            <p:ph type="title"/>
          </p:nvPr>
        </p:nvSpPr>
        <p:spPr/>
        <p:txBody>
          <a:bodyPr/>
          <a:lstStyle/>
          <a:p>
            <a:r>
              <a:rPr lang="en-US" dirty="0"/>
              <a:t>Types of Data</a:t>
            </a:r>
          </a:p>
        </p:txBody>
      </p:sp>
      <p:sp>
        <p:nvSpPr>
          <p:cNvPr id="3" name="Text Placeholder 2">
            <a:extLst>
              <a:ext uri="{FF2B5EF4-FFF2-40B4-BE49-F238E27FC236}">
                <a16:creationId xmlns:a16="http://schemas.microsoft.com/office/drawing/2014/main" id="{EE0BBCA2-9075-6851-C453-122AB370B59F}"/>
              </a:ext>
            </a:extLst>
          </p:cNvPr>
          <p:cNvSpPr>
            <a:spLocks noGrp="1"/>
          </p:cNvSpPr>
          <p:nvPr>
            <p:ph type="body" idx="3"/>
          </p:nvPr>
        </p:nvSpPr>
        <p:spPr/>
        <p:txBody>
          <a:bodyPr/>
          <a:lstStyle/>
          <a:p>
            <a:pPr marL="85725" indent="0">
              <a:buNone/>
            </a:pPr>
            <a:r>
              <a:rPr lang="en-US" dirty="0"/>
              <a:t>In general, there are three broad-categories/type of data:</a:t>
            </a:r>
          </a:p>
          <a:p>
            <a:r>
              <a:rPr lang="en-US" dirty="0"/>
              <a:t>Structured:</a:t>
            </a:r>
          </a:p>
          <a:p>
            <a:pPr lvl="1"/>
            <a:r>
              <a:rPr lang="en-US" dirty="0"/>
              <a:t>Every instance of data is from some well-defined “class/category/schema” that defines:</a:t>
            </a:r>
          </a:p>
          <a:p>
            <a:pPr lvl="2"/>
            <a:r>
              <a:rPr lang="en-US" dirty="0"/>
              <a:t>Properties, their types, etc.</a:t>
            </a:r>
          </a:p>
          <a:p>
            <a:pPr lvl="2"/>
            <a:r>
              <a:rPr lang="en-US" dirty="0"/>
              <a:t>Relationships between data instances, their types and constraints, etc.</a:t>
            </a:r>
          </a:p>
          <a:p>
            <a:pPr lvl="1"/>
            <a:r>
              <a:rPr lang="en-US" dirty="0"/>
              <a:t>The canonical models are SQL and the relational model.</a:t>
            </a:r>
          </a:p>
          <a:p>
            <a:r>
              <a:rPr lang="en-US" dirty="0"/>
              <a:t>Semi-structured: “You know it when you see it.”</a:t>
            </a:r>
          </a:p>
          <a:p>
            <a:pPr lvl="1"/>
            <a:r>
              <a:rPr lang="en-US" dirty="0"/>
              <a:t>There is clearly some structure or pattern to the data,</a:t>
            </a:r>
          </a:p>
          <a:p>
            <a:pPr lvl="1"/>
            <a:r>
              <a:rPr lang="en-US" dirty="0"/>
              <a:t>But it is not rigorously applied and constrained.</a:t>
            </a:r>
          </a:p>
          <a:p>
            <a:pPr lvl="1"/>
            <a:r>
              <a:rPr lang="en-US" dirty="0"/>
              <a:t>The canonical example is documents, e.g. JSON.</a:t>
            </a:r>
          </a:p>
          <a:p>
            <a:r>
              <a:rPr lang="en-US" dirty="0"/>
              <a:t>Unstructured:</a:t>
            </a:r>
          </a:p>
          <a:p>
            <a:pPr lvl="1"/>
            <a:r>
              <a:rPr lang="en-US" dirty="0"/>
              <a:t>A data instance is just a bunch of bytes and the internal content is not clear.</a:t>
            </a:r>
          </a:p>
          <a:p>
            <a:pPr lvl="1"/>
            <a:r>
              <a:rPr lang="en-US" dirty="0"/>
              <a:t>Examples are photographs, movies, … …</a:t>
            </a:r>
          </a:p>
        </p:txBody>
      </p:sp>
    </p:spTree>
    <p:extLst>
      <p:ext uri="{BB962C8B-B14F-4D97-AF65-F5344CB8AC3E}">
        <p14:creationId xmlns:p14="http://schemas.microsoft.com/office/powerpoint/2010/main" val="36362651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9A207-4EE4-A01E-0017-D4B9775111C7}"/>
              </a:ext>
            </a:extLst>
          </p:cNvPr>
          <p:cNvSpPr>
            <a:spLocks noGrp="1"/>
          </p:cNvSpPr>
          <p:nvPr>
            <p:ph type="title"/>
          </p:nvPr>
        </p:nvSpPr>
        <p:spPr/>
        <p:txBody>
          <a:bodyPr/>
          <a:lstStyle/>
          <a:p>
            <a:r>
              <a:rPr lang="en-US" dirty="0"/>
              <a:t>Category of Data</a:t>
            </a:r>
          </a:p>
        </p:txBody>
      </p:sp>
      <p:sp>
        <p:nvSpPr>
          <p:cNvPr id="3" name="Text Placeholder 2">
            <a:extLst>
              <a:ext uri="{FF2B5EF4-FFF2-40B4-BE49-F238E27FC236}">
                <a16:creationId xmlns:a16="http://schemas.microsoft.com/office/drawing/2014/main" id="{F164C826-6DC4-2AB9-CEBC-D386CFE2002C}"/>
              </a:ext>
            </a:extLst>
          </p:cNvPr>
          <p:cNvSpPr>
            <a:spLocks noGrp="1"/>
          </p:cNvSpPr>
          <p:nvPr>
            <p:ph type="body" idx="3"/>
          </p:nvPr>
        </p:nvSpPr>
        <p:spPr>
          <a:xfrm>
            <a:off x="104459" y="2711122"/>
            <a:ext cx="7914375" cy="1771650"/>
          </a:xfrm>
        </p:spPr>
        <p:txBody>
          <a:bodyPr/>
          <a:lstStyle/>
          <a:p>
            <a:r>
              <a:rPr lang="en-US" dirty="0"/>
              <a:t>These are important distinctions, but</a:t>
            </a:r>
            <a:br>
              <a:rPr lang="en-US" dirty="0"/>
            </a:br>
            <a:r>
              <a:rPr lang="en-US" dirty="0"/>
              <a:t>are not rigorously defined.</a:t>
            </a:r>
          </a:p>
          <a:p>
            <a:r>
              <a:rPr lang="en-US" dirty="0"/>
              <a:t>The validity constraints you have on data typically determines the “category,” which in turn determines the database product you use.</a:t>
            </a:r>
          </a:p>
          <a:p>
            <a:r>
              <a:rPr lang="en-US" dirty="0"/>
              <a:t>All categories additionally have metadata, which is usually either</a:t>
            </a:r>
            <a:br>
              <a:rPr lang="en-US" dirty="0"/>
            </a:br>
            <a:r>
              <a:rPr lang="en-US" dirty="0"/>
              <a:t>structured or semi-</a:t>
            </a:r>
            <a:r>
              <a:rPr lang="en-US" dirty="0" err="1"/>
              <a:t>structuctured</a:t>
            </a:r>
            <a:r>
              <a:rPr lang="en-US" dirty="0"/>
              <a:t>.</a:t>
            </a:r>
          </a:p>
        </p:txBody>
      </p:sp>
      <p:pic>
        <p:nvPicPr>
          <p:cNvPr id="1026" name="Picture 2">
            <a:extLst>
              <a:ext uri="{FF2B5EF4-FFF2-40B4-BE49-F238E27FC236}">
                <a16:creationId xmlns:a16="http://schemas.microsoft.com/office/drawing/2014/main" id="{1D878E3B-D895-AE8A-D0C7-AC299F45E6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83168"/>
            <a:ext cx="4658502" cy="17833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0AF3940-52E2-740E-69A5-DFDC957D7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2354" y="275271"/>
            <a:ext cx="3344993" cy="30728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447B65F-410B-BE63-F0BA-4D588FEE9FF7}"/>
              </a:ext>
            </a:extLst>
          </p:cNvPr>
          <p:cNvSpPr txBox="1"/>
          <p:nvPr/>
        </p:nvSpPr>
        <p:spPr>
          <a:xfrm>
            <a:off x="3810000" y="5000"/>
            <a:ext cx="5889702" cy="246221"/>
          </a:xfrm>
          <a:prstGeom prst="rect">
            <a:avLst/>
          </a:prstGeom>
          <a:noFill/>
        </p:spPr>
        <p:txBody>
          <a:bodyPr wrap="square">
            <a:spAutoFit/>
          </a:bodyPr>
          <a:lstStyle/>
          <a:p>
            <a:r>
              <a:rPr lang="en-US" sz="1000" dirty="0"/>
              <a:t>https://</a:t>
            </a:r>
            <a:r>
              <a:rPr lang="en-US" sz="1000" dirty="0" err="1"/>
              <a:t>www.docsumo.com</a:t>
            </a:r>
            <a:r>
              <a:rPr lang="en-US" sz="1000" dirty="0"/>
              <a:t>/blogs/data-extraction/structured-vs-unstructured-vs-</a:t>
            </a:r>
            <a:r>
              <a:rPr lang="en-US" sz="1000" dirty="0" err="1"/>
              <a:t>semistructured</a:t>
            </a:r>
            <a:endParaRPr lang="en-US" sz="1000" dirty="0"/>
          </a:p>
        </p:txBody>
      </p:sp>
      <p:sp>
        <p:nvSpPr>
          <p:cNvPr id="7" name="TextBox 6">
            <a:extLst>
              <a:ext uri="{FF2B5EF4-FFF2-40B4-BE49-F238E27FC236}">
                <a16:creationId xmlns:a16="http://schemas.microsoft.com/office/drawing/2014/main" id="{DC6E7AC4-D684-1496-3926-F452B9C3A5F2}"/>
              </a:ext>
            </a:extLst>
          </p:cNvPr>
          <p:cNvSpPr txBox="1"/>
          <p:nvPr/>
        </p:nvSpPr>
        <p:spPr>
          <a:xfrm>
            <a:off x="10303" y="2448639"/>
            <a:ext cx="4873082" cy="246221"/>
          </a:xfrm>
          <a:prstGeom prst="rect">
            <a:avLst/>
          </a:prstGeom>
          <a:noFill/>
        </p:spPr>
        <p:txBody>
          <a:bodyPr wrap="square">
            <a:spAutoFit/>
          </a:bodyPr>
          <a:lstStyle/>
          <a:p>
            <a:r>
              <a:rPr lang="en-US" sz="1000" dirty="0"/>
              <a:t>https://</a:t>
            </a:r>
            <a:r>
              <a:rPr lang="en-US" sz="1000" dirty="0" err="1"/>
              <a:t>mycloudwiki.com</a:t>
            </a:r>
            <a:r>
              <a:rPr lang="en-US" sz="1000" dirty="0"/>
              <a:t>/</a:t>
            </a:r>
            <a:r>
              <a:rPr lang="en-US" sz="1000" dirty="0" err="1"/>
              <a:t>san</a:t>
            </a:r>
            <a:r>
              <a:rPr lang="en-US" sz="1000" dirty="0"/>
              <a:t>/data-and-information-basics/</a:t>
            </a:r>
          </a:p>
        </p:txBody>
      </p:sp>
    </p:spTree>
    <p:extLst>
      <p:ext uri="{BB962C8B-B14F-4D97-AF65-F5344CB8AC3E}">
        <p14:creationId xmlns:p14="http://schemas.microsoft.com/office/powerpoint/2010/main" val="13173034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DA269C-E4C6-12EF-529D-FE26C704FF4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2A1F28-71BA-45D1-1C03-920FB573B5D7}"/>
              </a:ext>
            </a:extLst>
          </p:cNvPr>
          <p:cNvSpPr>
            <a:spLocks noGrp="1"/>
          </p:cNvSpPr>
          <p:nvPr>
            <p:ph idx="1"/>
          </p:nvPr>
        </p:nvSpPr>
        <p:spPr/>
        <p:txBody>
          <a:bodyPr/>
          <a:lstStyle/>
          <a:p>
            <a:r>
              <a:rPr lang="en-US" dirty="0"/>
              <a:t>Database Applications</a:t>
            </a:r>
          </a:p>
        </p:txBody>
      </p:sp>
    </p:spTree>
    <p:extLst>
      <p:ext uri="{BB962C8B-B14F-4D97-AF65-F5344CB8AC3E}">
        <p14:creationId xmlns:p14="http://schemas.microsoft.com/office/powerpoint/2010/main" val="1722599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BE4DB3-B510-DF62-A9FC-D9E9929D3EAD}"/>
              </a:ext>
            </a:extLst>
          </p:cNvPr>
          <p:cNvSpPr>
            <a:spLocks noGrp="1"/>
          </p:cNvSpPr>
          <p:nvPr>
            <p:ph idx="1"/>
          </p:nvPr>
        </p:nvSpPr>
        <p:spPr/>
        <p:txBody>
          <a:bodyPr/>
          <a:lstStyle/>
          <a:p>
            <a:r>
              <a:rPr lang="en-US" sz="1800" dirty="0"/>
              <a:t>Operational/Interactive:</a:t>
            </a:r>
          </a:p>
          <a:p>
            <a:pPr lvl="1"/>
            <a:r>
              <a:rPr lang="en-US" sz="1600" dirty="0"/>
              <a:t>Users and roles can create, retrieve, update, search and delete “records.”</a:t>
            </a:r>
          </a:p>
          <a:p>
            <a:pPr lvl="1"/>
            <a:r>
              <a:rPr lang="en-US" sz="1600" dirty="0"/>
              <a:t>Examples: SSOL, ATMs, … …</a:t>
            </a:r>
          </a:p>
          <a:p>
            <a:r>
              <a:rPr lang="en-US" sz="1800" dirty="0"/>
              <a:t>Business Intelligence, Decision Support, …:</a:t>
            </a:r>
          </a:p>
          <a:p>
            <a:pPr lvl="1"/>
            <a:r>
              <a:rPr lang="en-US" sz="1600" dirty="0"/>
              <a:t>Users can perform complex queries and analyze a lot of data to generate a report, make a decision, … …</a:t>
            </a:r>
          </a:p>
          <a:p>
            <a:pPr lvl="1"/>
            <a:r>
              <a:rPr lang="en-US" sz="1600" dirty="0"/>
              <a:t>Examples: Build AI/ML training data, dashboards, … …</a:t>
            </a:r>
          </a:p>
          <a:p>
            <a:r>
              <a:rPr lang="en-US" sz="1800" dirty="0"/>
              <a:t>Some of our major datasets this semester will be:</a:t>
            </a:r>
          </a:p>
          <a:p>
            <a:pPr lvl="1"/>
            <a:r>
              <a:rPr lang="en-US" sz="1600" dirty="0"/>
              <a:t>IMDB: </a:t>
            </a:r>
            <a:r>
              <a:rPr lang="en-US" sz="1600" dirty="0">
                <a:hlinkClick r:id="rId2"/>
              </a:rPr>
              <a:t>https://developer.imdb.com/non-commercial-datasets/</a:t>
            </a:r>
            <a:endParaRPr lang="en-US" sz="1600" dirty="0"/>
          </a:p>
          <a:p>
            <a:pPr lvl="1"/>
            <a:r>
              <a:rPr lang="en-US" sz="1600" dirty="0"/>
              <a:t>Game of Thrones: </a:t>
            </a:r>
            <a:r>
              <a:rPr lang="en-US" sz="1600" dirty="0">
                <a:hlinkClick r:id="rId2"/>
              </a:rPr>
              <a:t>https://developer.imdb.com/non-commercial-datasets/</a:t>
            </a:r>
            <a:endParaRPr lang="en-US" sz="1600" dirty="0"/>
          </a:p>
          <a:p>
            <a:pPr lvl="1"/>
            <a:r>
              <a:rPr lang="en-US" sz="1600" dirty="0" err="1"/>
              <a:t>Lahman’s</a:t>
            </a:r>
            <a:r>
              <a:rPr lang="en-US" sz="1600" dirty="0"/>
              <a:t> Baseball Dataset: </a:t>
            </a:r>
            <a:r>
              <a:rPr lang="en-US" sz="1600" dirty="0">
                <a:hlinkClick r:id="rId3"/>
              </a:rPr>
              <a:t>http://seanlahman.com/</a:t>
            </a:r>
            <a:r>
              <a:rPr lang="en-US" sz="1600" dirty="0"/>
              <a:t> </a:t>
            </a:r>
          </a:p>
          <a:p>
            <a:pPr lvl="1"/>
            <a:r>
              <a:rPr lang="en-US" sz="1600" dirty="0"/>
              <a:t>… …</a:t>
            </a:r>
          </a:p>
          <a:p>
            <a:r>
              <a:rPr lang="en-US" sz="1800" dirty="0"/>
              <a:t>We will build a simple web application and do some data engineering.</a:t>
            </a:r>
          </a:p>
        </p:txBody>
      </p:sp>
      <p:sp>
        <p:nvSpPr>
          <p:cNvPr id="3" name="Title 2">
            <a:extLst>
              <a:ext uri="{FF2B5EF4-FFF2-40B4-BE49-F238E27FC236}">
                <a16:creationId xmlns:a16="http://schemas.microsoft.com/office/drawing/2014/main" id="{8329E06C-2EFA-C39B-8ED1-1F915FF2F235}"/>
              </a:ext>
            </a:extLst>
          </p:cNvPr>
          <p:cNvSpPr>
            <a:spLocks noGrp="1"/>
          </p:cNvSpPr>
          <p:nvPr>
            <p:ph type="title"/>
          </p:nvPr>
        </p:nvSpPr>
        <p:spPr/>
        <p:txBody>
          <a:bodyPr/>
          <a:lstStyle/>
          <a:p>
            <a:r>
              <a:rPr lang="en-US" dirty="0"/>
              <a:t>Two Common Database Applications</a:t>
            </a:r>
          </a:p>
        </p:txBody>
      </p:sp>
    </p:spTree>
    <p:extLst>
      <p:ext uri="{BB962C8B-B14F-4D97-AF65-F5344CB8AC3E}">
        <p14:creationId xmlns:p14="http://schemas.microsoft.com/office/powerpoint/2010/main" val="18251152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BA309E-01B3-2904-52CD-45F4FDA8C2D4}"/>
              </a:ext>
            </a:extLst>
          </p:cNvPr>
          <p:cNvSpPr>
            <a:spLocks noGrp="1"/>
          </p:cNvSpPr>
          <p:nvPr>
            <p:ph idx="1"/>
          </p:nvPr>
        </p:nvSpPr>
        <p:spPr>
          <a:xfrm>
            <a:off x="152400" y="3211698"/>
            <a:ext cx="8839200" cy="1417452"/>
          </a:xfrm>
        </p:spPr>
        <p:txBody>
          <a:bodyPr/>
          <a:lstStyle/>
          <a:p>
            <a:r>
              <a:rPr lang="en-US" sz="1400" dirty="0"/>
              <a:t>The “fun” stuff in data science and AI/ML is the “tip of the iceberg.”</a:t>
            </a:r>
          </a:p>
          <a:p>
            <a:r>
              <a:rPr lang="en-US" sz="1400" dirty="0"/>
              <a:t>Data engineering is a necessary condition for producing analyzable</a:t>
            </a:r>
            <a:br>
              <a:rPr lang="en-US" sz="1400" dirty="0"/>
            </a:br>
            <a:r>
              <a:rPr lang="en-US" sz="1400" dirty="0"/>
              <a:t>data. This is often more than 80% of the hard work.</a:t>
            </a:r>
          </a:p>
          <a:p>
            <a:r>
              <a:rPr lang="en-US" sz="1400" dirty="0"/>
              <a:t>We will do some small data engineering projects in this course.</a:t>
            </a:r>
          </a:p>
        </p:txBody>
      </p:sp>
      <p:sp>
        <p:nvSpPr>
          <p:cNvPr id="3" name="Title 2">
            <a:extLst>
              <a:ext uri="{FF2B5EF4-FFF2-40B4-BE49-F238E27FC236}">
                <a16:creationId xmlns:a16="http://schemas.microsoft.com/office/drawing/2014/main" id="{B9C07B81-7DB8-77BF-60BB-AAD8D0B978F7}"/>
              </a:ext>
            </a:extLst>
          </p:cNvPr>
          <p:cNvSpPr>
            <a:spLocks noGrp="1"/>
          </p:cNvSpPr>
          <p:nvPr>
            <p:ph type="title"/>
          </p:nvPr>
        </p:nvSpPr>
        <p:spPr/>
        <p:txBody>
          <a:bodyPr/>
          <a:lstStyle/>
          <a:p>
            <a:r>
              <a:rPr lang="en-US" dirty="0"/>
              <a:t>Business Intelligence, Insight, Analysis, … …</a:t>
            </a:r>
          </a:p>
        </p:txBody>
      </p:sp>
      <p:pic>
        <p:nvPicPr>
          <p:cNvPr id="1026" name="Picture 2" descr="Data preparation versus data reporting work">
            <a:extLst>
              <a:ext uri="{FF2B5EF4-FFF2-40B4-BE49-F238E27FC236}">
                <a16:creationId xmlns:a16="http://schemas.microsoft.com/office/drawing/2014/main" id="{38969EE8-D208-3DE4-069E-0A6F0C260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90550"/>
            <a:ext cx="4043363" cy="2621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B47D1D2-49AE-EDE7-2E49-5BDB03AFD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7049" y="611555"/>
            <a:ext cx="4850751" cy="171460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A1B669D-9999-96BC-2A16-CAAC4F2F41EC}"/>
              </a:ext>
            </a:extLst>
          </p:cNvPr>
          <p:cNvPicPr>
            <a:picLocks noChangeAspect="1"/>
          </p:cNvPicPr>
          <p:nvPr/>
        </p:nvPicPr>
        <p:blipFill>
          <a:blip r:embed="rId4"/>
          <a:stretch>
            <a:fillRect/>
          </a:stretch>
        </p:blipFill>
        <p:spPr>
          <a:xfrm>
            <a:off x="5638800" y="2347940"/>
            <a:ext cx="2362200" cy="2281210"/>
          </a:xfrm>
          <a:prstGeom prst="rect">
            <a:avLst/>
          </a:prstGeom>
        </p:spPr>
      </p:pic>
    </p:spTree>
    <p:extLst>
      <p:ext uri="{BB962C8B-B14F-4D97-AF65-F5344CB8AC3E}">
        <p14:creationId xmlns:p14="http://schemas.microsoft.com/office/powerpoint/2010/main" val="36279324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sz="1400" dirty="0"/>
              <a:t>We must build a system that supports create, retrieve, update and delete for IMDB and Game of Thrones Datasets.</a:t>
            </a:r>
          </a:p>
          <a:p>
            <a:r>
              <a:rPr lang="en-US" sz="1400" dirty="0"/>
              <a:t>This requires implementing </a:t>
            </a:r>
            <a:r>
              <a:rPr lang="en-US" sz="1400" i="1" dirty="0"/>
              <a:t>create, retrieve, update and delete (CRUD) </a:t>
            </a:r>
            <a:r>
              <a:rPr lang="en-US" sz="1400" dirty="0"/>
              <a:t>for resources.</a:t>
            </a:r>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We will design, develop, test and deploy the system iteratively and continuously.</a:t>
            </a:r>
          </a:p>
          <a:p>
            <a:r>
              <a:rPr lang="en-US" sz="1400" dirty="0"/>
              <a:t>There are four core domains.</a:t>
            </a:r>
          </a:p>
          <a:p>
            <a:endParaRPr lang="en-US" sz="1400" dirty="0"/>
          </a:p>
          <a:p>
            <a:endParaRPr lang="en-US" sz="1400" dirty="0"/>
          </a:p>
          <a:p>
            <a:endParaRPr lang="en-US" sz="1400" dirty="0"/>
          </a:p>
          <a:p>
            <a:endParaRPr lang="en-US" sz="1400" dirty="0"/>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Web Application 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335550" y="3317499"/>
            <a:ext cx="5822934" cy="1311651"/>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6430285" y="29527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pic>
        <p:nvPicPr>
          <p:cNvPr id="6" name="Picture 5">
            <a:extLst>
              <a:ext uri="{FF2B5EF4-FFF2-40B4-BE49-F238E27FC236}">
                <a16:creationId xmlns:a16="http://schemas.microsoft.com/office/drawing/2014/main" id="{60693C17-39D8-ECE3-D7BA-AF7B1E5D44F7}"/>
              </a:ext>
            </a:extLst>
          </p:cNvPr>
          <p:cNvPicPr>
            <a:picLocks noChangeAspect="1"/>
          </p:cNvPicPr>
          <p:nvPr/>
        </p:nvPicPr>
        <p:blipFill>
          <a:blip r:embed="rId3"/>
          <a:stretch>
            <a:fillRect/>
          </a:stretch>
        </p:blipFill>
        <p:spPr>
          <a:xfrm>
            <a:off x="585682" y="1215467"/>
            <a:ext cx="3352800" cy="1519693"/>
          </a:xfrm>
          <a:prstGeom prst="rect">
            <a:avLst/>
          </a:prstGeom>
        </p:spPr>
      </p:pic>
      <p:sp>
        <p:nvSpPr>
          <p:cNvPr id="8" name="TextBox 7">
            <a:extLst>
              <a:ext uri="{FF2B5EF4-FFF2-40B4-BE49-F238E27FC236}">
                <a16:creationId xmlns:a16="http://schemas.microsoft.com/office/drawing/2014/main" id="{1DCA152F-FAD0-0945-727A-A0DED4F140FD}"/>
              </a:ext>
            </a:extLst>
          </p:cNvPr>
          <p:cNvSpPr txBox="1"/>
          <p:nvPr/>
        </p:nvSpPr>
        <p:spPr>
          <a:xfrm>
            <a:off x="2895600" y="1069236"/>
            <a:ext cx="3678936" cy="215444"/>
          </a:xfrm>
          <a:prstGeom prst="rect">
            <a:avLst/>
          </a:prstGeom>
          <a:noFill/>
        </p:spPr>
        <p:txBody>
          <a:bodyPr wrap="square">
            <a:spAutoFit/>
          </a:bodyPr>
          <a:lstStyle/>
          <a:p>
            <a:r>
              <a:rPr lang="en-US" sz="800" dirty="0"/>
              <a:t>https://restful-</a:t>
            </a:r>
            <a:r>
              <a:rPr lang="en-US" sz="800" dirty="0" err="1"/>
              <a:t>api</a:t>
            </a:r>
            <a:r>
              <a:rPr lang="en-US" sz="800" dirty="0"/>
              <a:t>-</a:t>
            </a:r>
            <a:r>
              <a:rPr lang="en-US" sz="800" dirty="0" err="1"/>
              <a:t>design.readthedocs.io</a:t>
            </a:r>
            <a:r>
              <a:rPr lang="en-US" sz="800" dirty="0"/>
              <a:t>/</a:t>
            </a:r>
            <a:r>
              <a:rPr lang="en-US" sz="800" dirty="0" err="1"/>
              <a:t>en</a:t>
            </a:r>
            <a:r>
              <a:rPr lang="en-US" sz="800" dirty="0"/>
              <a:t>/latest/</a:t>
            </a:r>
            <a:r>
              <a:rPr lang="en-US" sz="800" dirty="0" err="1"/>
              <a:t>resources.html</a:t>
            </a:r>
            <a:endParaRPr lang="en-US" sz="800" dirty="0"/>
          </a:p>
        </p:txBody>
      </p:sp>
      <p:pic>
        <p:nvPicPr>
          <p:cNvPr id="9" name="Picture 8">
            <a:extLst>
              <a:ext uri="{FF2B5EF4-FFF2-40B4-BE49-F238E27FC236}">
                <a16:creationId xmlns:a16="http://schemas.microsoft.com/office/drawing/2014/main" id="{34002364-0ABF-68B9-4A61-BF8116F7DC57}"/>
              </a:ext>
            </a:extLst>
          </p:cNvPr>
          <p:cNvPicPr>
            <a:picLocks noChangeAspect="1"/>
          </p:cNvPicPr>
          <p:nvPr/>
        </p:nvPicPr>
        <p:blipFill>
          <a:blip r:embed="rId4"/>
          <a:stretch>
            <a:fillRect/>
          </a:stretch>
        </p:blipFill>
        <p:spPr>
          <a:xfrm>
            <a:off x="4588298" y="1284680"/>
            <a:ext cx="3738838" cy="1397768"/>
          </a:xfrm>
          <a:prstGeom prst="rect">
            <a:avLst/>
          </a:prstGeom>
        </p:spPr>
      </p:pic>
    </p:spTree>
    <p:extLst>
      <p:ext uri="{BB962C8B-B14F-4D97-AF65-F5344CB8AC3E}">
        <p14:creationId xmlns:p14="http://schemas.microsoft.com/office/powerpoint/2010/main" val="8798060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EA3D5-E6AE-A87B-D81D-BE6053678A95}"/>
              </a:ext>
            </a:extLst>
          </p:cNvPr>
          <p:cNvSpPr>
            <a:spLocks noGrp="1"/>
          </p:cNvSpPr>
          <p:nvPr>
            <p:ph idx="1"/>
          </p:nvPr>
        </p:nvSpPr>
        <p:spPr/>
        <p:txBody>
          <a:bodyPr/>
          <a:lstStyle/>
          <a:p>
            <a:r>
              <a:rPr lang="en-US" sz="1600" dirty="0"/>
              <a:t>“A full stack web developer is a person who can develop both client and server software. In addition to mastering HTML and CSS, he/she also knows how to:</a:t>
            </a:r>
          </a:p>
          <a:p>
            <a:pPr lvl="1"/>
            <a:r>
              <a:rPr lang="en-US" sz="1400" dirty="0"/>
              <a:t>Program a browser (like using JavaScript, jQuery, Angular, or Vue)</a:t>
            </a:r>
          </a:p>
          <a:p>
            <a:pPr lvl="1"/>
            <a:r>
              <a:rPr lang="en-US" sz="1400" dirty="0"/>
              <a:t>Program a server (like using PHP, ASP, Python, or Node)</a:t>
            </a:r>
          </a:p>
          <a:p>
            <a:pPr lvl="1"/>
            <a:r>
              <a:rPr lang="en-US" sz="1400" dirty="0"/>
              <a:t>Program a database (like using SQL, SQLite, or MongoDB)”</a:t>
            </a:r>
          </a:p>
          <a:p>
            <a:pPr marL="400050" lvl="1" indent="0">
              <a:buNone/>
            </a:pPr>
            <a:r>
              <a:rPr lang="en-US" sz="1400" dirty="0">
                <a:hlinkClick r:id="rId2"/>
              </a:rPr>
              <a:t>https://www.w3schools.com/whatis/whatis_fullstack.asp</a:t>
            </a:r>
            <a:endParaRPr lang="en-US" sz="1400" dirty="0"/>
          </a:p>
          <a:p>
            <a:r>
              <a:rPr lang="en-US" sz="1600" dirty="0"/>
              <a:t>We will do a simple full stack app.</a:t>
            </a:r>
          </a:p>
          <a:p>
            <a:pPr lvl="1"/>
            <a:r>
              <a:rPr lang="en-US" sz="1400" dirty="0"/>
              <a:t>Three databases:</a:t>
            </a:r>
          </a:p>
          <a:p>
            <a:pPr lvl="2"/>
            <a:r>
              <a:rPr lang="en-US" sz="1200" dirty="0"/>
              <a:t>MySQL</a:t>
            </a:r>
          </a:p>
          <a:p>
            <a:pPr lvl="2"/>
            <a:r>
              <a:rPr lang="en-US" sz="1200" dirty="0"/>
              <a:t>MongoDB</a:t>
            </a:r>
          </a:p>
          <a:p>
            <a:pPr lvl="2"/>
            <a:r>
              <a:rPr lang="en-US" sz="1200" dirty="0"/>
              <a:t>Neo4j</a:t>
            </a:r>
          </a:p>
          <a:p>
            <a:pPr lvl="1"/>
            <a:r>
              <a:rPr lang="en-US" sz="1400" dirty="0"/>
              <a:t>The application tier will be Python and </a:t>
            </a:r>
            <a:r>
              <a:rPr lang="en-US" sz="1400" dirty="0" err="1"/>
              <a:t>FastAPI</a:t>
            </a:r>
            <a:r>
              <a:rPr lang="en-US" sz="1400" dirty="0"/>
              <a:t>.</a:t>
            </a:r>
          </a:p>
          <a:p>
            <a:pPr lvl="1"/>
            <a:r>
              <a:rPr lang="en-US" sz="1400" dirty="0"/>
              <a:t>The web UI will be Angular.</a:t>
            </a:r>
          </a:p>
          <a:p>
            <a:pPr lvl="1"/>
            <a:r>
              <a:rPr lang="en-US" sz="1400" dirty="0"/>
              <a:t>The primary focus is the data layer</a:t>
            </a:r>
            <a:br>
              <a:rPr lang="en-US" sz="1400" dirty="0"/>
            </a:br>
            <a:r>
              <a:rPr lang="en-US" sz="1400" dirty="0"/>
              <a:t>and application layer that access it.</a:t>
            </a:r>
          </a:p>
          <a:p>
            <a:pPr lvl="1"/>
            <a:r>
              <a:rPr lang="en-US" sz="1400" dirty="0"/>
              <a:t>I will provide a simple UI and template.</a:t>
            </a:r>
          </a:p>
          <a:p>
            <a:pPr marL="400050" lvl="1" indent="0">
              <a:buNone/>
            </a:pPr>
            <a:r>
              <a:rPr lang="en-US" sz="1400" dirty="0"/>
              <a:t>	</a:t>
            </a:r>
          </a:p>
          <a:p>
            <a:pPr marL="0" indent="0">
              <a:buNone/>
            </a:pPr>
            <a:endParaRPr lang="en-US" sz="1600" dirty="0"/>
          </a:p>
        </p:txBody>
      </p:sp>
      <p:sp>
        <p:nvSpPr>
          <p:cNvPr id="3" name="Title 2">
            <a:extLst>
              <a:ext uri="{FF2B5EF4-FFF2-40B4-BE49-F238E27FC236}">
                <a16:creationId xmlns:a16="http://schemas.microsoft.com/office/drawing/2014/main" id="{439E8448-6618-7D53-1121-2DC1654A0C00}"/>
              </a:ext>
            </a:extLst>
          </p:cNvPr>
          <p:cNvSpPr>
            <a:spLocks noGrp="1"/>
          </p:cNvSpPr>
          <p:nvPr>
            <p:ph type="title"/>
          </p:nvPr>
        </p:nvSpPr>
        <p:spPr/>
        <p:txBody>
          <a:bodyPr/>
          <a:lstStyle/>
          <a:p>
            <a:r>
              <a:rPr lang="en-US" dirty="0"/>
              <a:t>Interactive/Operational</a:t>
            </a:r>
          </a:p>
        </p:txBody>
      </p:sp>
      <p:pic>
        <p:nvPicPr>
          <p:cNvPr id="2050" name="Picture 2" descr="2">
            <a:extLst>
              <a:ext uri="{FF2B5EF4-FFF2-40B4-BE49-F238E27FC236}">
                <a16:creationId xmlns:a16="http://schemas.microsoft.com/office/drawing/2014/main" id="{C43516A1-7844-D08D-DB64-D4F33954B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447" y="2419350"/>
            <a:ext cx="4265153" cy="194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86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6D0CB0-909B-96FC-3D21-497584A8EC90}"/>
              </a:ext>
            </a:extLst>
          </p:cNvPr>
          <p:cNvSpPr>
            <a:spLocks noGrp="1"/>
          </p:cNvSpPr>
          <p:nvPr>
            <p:ph type="title"/>
          </p:nvPr>
        </p:nvSpPr>
        <p:spPr/>
        <p:txBody>
          <a:bodyPr/>
          <a:lstStyle/>
          <a:p>
            <a:r>
              <a:rPr lang="en-US" dirty="0"/>
              <a:t>Course Project</a:t>
            </a:r>
          </a:p>
        </p:txBody>
      </p:sp>
      <p:pic>
        <p:nvPicPr>
          <p:cNvPr id="4" name="Picture 3">
            <a:extLst>
              <a:ext uri="{FF2B5EF4-FFF2-40B4-BE49-F238E27FC236}">
                <a16:creationId xmlns:a16="http://schemas.microsoft.com/office/drawing/2014/main" id="{33F4892C-2156-B55B-8D19-9E378BCBE41E}"/>
              </a:ext>
            </a:extLst>
          </p:cNvPr>
          <p:cNvPicPr>
            <a:picLocks noChangeAspect="1"/>
          </p:cNvPicPr>
          <p:nvPr/>
        </p:nvPicPr>
        <p:blipFill>
          <a:blip r:embed="rId2"/>
          <a:stretch>
            <a:fillRect/>
          </a:stretch>
        </p:blipFill>
        <p:spPr>
          <a:xfrm>
            <a:off x="457200" y="542704"/>
            <a:ext cx="5617225" cy="4058092"/>
          </a:xfrm>
          <a:prstGeom prst="rect">
            <a:avLst/>
          </a:prstGeom>
        </p:spPr>
      </p:pic>
      <p:sp>
        <p:nvSpPr>
          <p:cNvPr id="5" name="TextBox 4">
            <a:extLst>
              <a:ext uri="{FF2B5EF4-FFF2-40B4-BE49-F238E27FC236}">
                <a16:creationId xmlns:a16="http://schemas.microsoft.com/office/drawing/2014/main" id="{34361EA8-FD71-DD42-F71F-5CD7E07A3B7A}"/>
              </a:ext>
            </a:extLst>
          </p:cNvPr>
          <p:cNvSpPr txBox="1"/>
          <p:nvPr/>
        </p:nvSpPr>
        <p:spPr>
          <a:xfrm>
            <a:off x="4546756" y="2419350"/>
            <a:ext cx="4140044" cy="2031325"/>
          </a:xfrm>
          <a:prstGeom prst="rect">
            <a:avLst/>
          </a:prstGeom>
          <a:noFill/>
        </p:spPr>
        <p:txBody>
          <a:bodyPr wrap="none" rtlCol="0">
            <a:spAutoFit/>
          </a:bodyPr>
          <a:lstStyle/>
          <a:p>
            <a:r>
              <a:rPr lang="en-US" dirty="0"/>
              <a:t>Notes to DFF:</a:t>
            </a:r>
          </a:p>
          <a:p>
            <a:pPr marL="285750" indent="-285750">
              <a:buFont typeface="Arial" panose="020B0604020202020204" pitchFamily="34" charset="0"/>
              <a:buChar char="•"/>
            </a:pPr>
            <a:r>
              <a:rPr lang="en-US" dirty="0"/>
              <a:t>Explain diagram.</a:t>
            </a:r>
          </a:p>
          <a:p>
            <a:pPr marL="285750" indent="-285750">
              <a:buFont typeface="Arial" panose="020B0604020202020204" pitchFamily="34" charset="0"/>
              <a:buChar char="•"/>
            </a:pPr>
            <a:r>
              <a:rPr lang="en-US" dirty="0"/>
              <a:t>Walk through the project template.</a:t>
            </a:r>
          </a:p>
          <a:p>
            <a:endParaRPr lang="en-US" dirty="0"/>
          </a:p>
          <a:p>
            <a:r>
              <a:rPr lang="en-US" dirty="0"/>
              <a:t>We will see more detail on these concepts</a:t>
            </a:r>
            <a:br>
              <a:rPr lang="en-US" dirty="0"/>
            </a:br>
            <a:r>
              <a:rPr lang="en-US" dirty="0"/>
              <a:t>and how implement them during</a:t>
            </a:r>
            <a:br>
              <a:rPr lang="en-US" dirty="0"/>
            </a:br>
            <a:r>
              <a:rPr lang="en-US" dirty="0"/>
              <a:t>the semester.</a:t>
            </a:r>
          </a:p>
        </p:txBody>
      </p:sp>
      <p:sp>
        <p:nvSpPr>
          <p:cNvPr id="7" name="TextBox 6">
            <a:extLst>
              <a:ext uri="{FF2B5EF4-FFF2-40B4-BE49-F238E27FC236}">
                <a16:creationId xmlns:a16="http://schemas.microsoft.com/office/drawing/2014/main" id="{C6734CEA-4624-7AC6-99CE-9978F22B3FF6}"/>
              </a:ext>
            </a:extLst>
          </p:cNvPr>
          <p:cNvSpPr txBox="1"/>
          <p:nvPr/>
        </p:nvSpPr>
        <p:spPr>
          <a:xfrm>
            <a:off x="1600200" y="450371"/>
            <a:ext cx="6880302" cy="184666"/>
          </a:xfrm>
          <a:prstGeom prst="rect">
            <a:avLst/>
          </a:prstGeom>
          <a:noFill/>
        </p:spPr>
        <p:txBody>
          <a:bodyPr wrap="square">
            <a:spAutoFit/>
          </a:bodyPr>
          <a:lstStyle/>
          <a:p>
            <a:r>
              <a:rPr lang="en-US" sz="600" b="1" dirty="0">
                <a:hlinkClick r:id="rId3"/>
              </a:rPr>
              <a:t>https://lucid.app/lucidchart/e17c22fd-541e-4d6b-abdb-d5803c342475/edit?viewport_loc=-574%2C-147%2C2411%2C1301%2CBa~Liy5..UW3&amp;invitationId=inv_4ce204b1-0e04-4666-9173-d4e421ab5df9</a:t>
            </a:r>
            <a:r>
              <a:rPr lang="en-US" sz="600" b="1" dirty="0"/>
              <a:t> </a:t>
            </a:r>
          </a:p>
        </p:txBody>
      </p:sp>
    </p:spTree>
    <p:extLst>
      <p:ext uri="{BB962C8B-B14F-4D97-AF65-F5344CB8AC3E}">
        <p14:creationId xmlns:p14="http://schemas.microsoft.com/office/powerpoint/2010/main" val="26658664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D70109-4801-9EEC-B5D0-B9DE9841D948}"/>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DC83A9-0463-3CCA-810C-0E738CBE26A1}"/>
              </a:ext>
            </a:extLst>
          </p:cNvPr>
          <p:cNvSpPr>
            <a:spLocks noGrp="1"/>
          </p:cNvSpPr>
          <p:nvPr>
            <p:ph idx="1"/>
          </p:nvPr>
        </p:nvSpPr>
        <p:spPr/>
        <p:txBody>
          <a:bodyPr/>
          <a:lstStyle/>
          <a:p>
            <a:pPr>
              <a:lnSpc>
                <a:spcPct val="100000"/>
              </a:lnSpc>
              <a:spcBef>
                <a:spcPts val="0"/>
              </a:spcBef>
              <a:spcAft>
                <a:spcPts val="300"/>
              </a:spcAft>
            </a:pPr>
            <a:r>
              <a:rPr lang="en-US" dirty="0"/>
              <a:t>Foundations (1)</a:t>
            </a:r>
          </a:p>
        </p:txBody>
      </p:sp>
    </p:spTree>
    <p:extLst>
      <p:ext uri="{BB962C8B-B14F-4D97-AF65-F5344CB8AC3E}">
        <p14:creationId xmlns:p14="http://schemas.microsoft.com/office/powerpoint/2010/main" val="1299391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F52873-DE0D-285B-3D04-10526AC35035}"/>
              </a:ext>
            </a:extLst>
          </p:cNvPr>
          <p:cNvSpPr>
            <a:spLocks noGrp="1"/>
          </p:cNvSpPr>
          <p:nvPr>
            <p:ph type="title"/>
          </p:nvPr>
        </p:nvSpPr>
        <p:spPr/>
        <p:txBody>
          <a:bodyPr/>
          <a:lstStyle/>
          <a:p>
            <a:r>
              <a:rPr lang="en-US" sz="3600" dirty="0"/>
              <a:t>Contents</a:t>
            </a:r>
          </a:p>
        </p:txBody>
      </p:sp>
      <p:sp>
        <p:nvSpPr>
          <p:cNvPr id="5" name="Text Placeholder 4">
            <a:extLst>
              <a:ext uri="{FF2B5EF4-FFF2-40B4-BE49-F238E27FC236}">
                <a16:creationId xmlns:a16="http://schemas.microsoft.com/office/drawing/2014/main" id="{887448D6-4BAB-6EB5-F877-FEE8B6AC66B9}"/>
              </a:ext>
            </a:extLst>
          </p:cNvPr>
          <p:cNvSpPr>
            <a:spLocks noGrp="1"/>
          </p:cNvSpPr>
          <p:nvPr>
            <p:ph type="body" idx="3"/>
          </p:nvPr>
        </p:nvSpPr>
        <p:spPr>
          <a:xfrm>
            <a:off x="228601" y="552463"/>
            <a:ext cx="8311710" cy="4038574"/>
          </a:xfrm>
        </p:spPr>
        <p:txBody>
          <a:bodyPr/>
          <a:lstStyle/>
          <a:p>
            <a:pPr>
              <a:lnSpc>
                <a:spcPct val="100000"/>
              </a:lnSpc>
              <a:spcBef>
                <a:spcPts val="0"/>
              </a:spcBef>
              <a:spcAft>
                <a:spcPts val="300"/>
              </a:spcAft>
            </a:pPr>
            <a:r>
              <a:rPr lang="en-US" sz="1800" dirty="0"/>
              <a:t>Course overview:</a:t>
            </a:r>
          </a:p>
          <a:p>
            <a:pPr lvl="1">
              <a:lnSpc>
                <a:spcPct val="100000"/>
              </a:lnSpc>
              <a:spcBef>
                <a:spcPts val="0"/>
              </a:spcBef>
              <a:spcAft>
                <a:spcPts val="300"/>
              </a:spcAft>
            </a:pPr>
            <a:r>
              <a:rPr lang="en-US" sz="1400" dirty="0"/>
              <a:t>What you really care about – homework, exams, grading</a:t>
            </a:r>
          </a:p>
          <a:p>
            <a:pPr lvl="1">
              <a:lnSpc>
                <a:spcPct val="100000"/>
              </a:lnSpc>
              <a:spcBef>
                <a:spcPts val="0"/>
              </a:spcBef>
              <a:spcAft>
                <a:spcPts val="300"/>
              </a:spcAft>
            </a:pPr>
            <a:r>
              <a:rPr lang="en-US" sz="1400" dirty="0"/>
              <a:t>About your instructor and teaching assistants</a:t>
            </a:r>
          </a:p>
          <a:p>
            <a:pPr lvl="1">
              <a:lnSpc>
                <a:spcPct val="100000"/>
              </a:lnSpc>
              <a:spcBef>
                <a:spcPts val="0"/>
              </a:spcBef>
              <a:spcAft>
                <a:spcPts val="300"/>
              </a:spcAft>
            </a:pPr>
            <a:r>
              <a:rPr lang="en-US" sz="1400" dirty="0"/>
              <a:t>Course objectives and content</a:t>
            </a:r>
          </a:p>
          <a:p>
            <a:pPr lvl="1">
              <a:lnSpc>
                <a:spcPct val="100000"/>
              </a:lnSpc>
              <a:spcBef>
                <a:spcPts val="0"/>
              </a:spcBef>
              <a:spcAft>
                <a:spcPts val="300"/>
              </a:spcAft>
            </a:pPr>
            <a:r>
              <a:rPr lang="en-US" sz="1400" dirty="0"/>
              <a:t>Approach to lectures and reading material</a:t>
            </a:r>
          </a:p>
          <a:p>
            <a:pPr lvl="1">
              <a:lnSpc>
                <a:spcPct val="100000"/>
              </a:lnSpc>
              <a:spcBef>
                <a:spcPts val="0"/>
              </a:spcBef>
              <a:spcAft>
                <a:spcPts val="300"/>
              </a:spcAft>
            </a:pPr>
            <a:r>
              <a:rPr lang="en-US" sz="1400" dirty="0"/>
              <a:t>Student resources and environment</a:t>
            </a:r>
          </a:p>
          <a:p>
            <a:pPr>
              <a:lnSpc>
                <a:spcPct val="100000"/>
              </a:lnSpc>
              <a:spcBef>
                <a:spcPts val="0"/>
              </a:spcBef>
              <a:spcAft>
                <a:spcPts val="300"/>
              </a:spcAft>
              <a:buFont typeface="Arial" panose="020B0604020202020204" pitchFamily="34" charset="0"/>
              <a:buChar char="•"/>
            </a:pPr>
            <a:r>
              <a:rPr lang="en-US" sz="1800" dirty="0"/>
              <a:t>An overview of data and database concepts:</a:t>
            </a:r>
          </a:p>
          <a:p>
            <a:pPr lvl="1">
              <a:lnSpc>
                <a:spcPct val="100000"/>
              </a:lnSpc>
              <a:spcBef>
                <a:spcPts val="0"/>
              </a:spcBef>
              <a:spcAft>
                <a:spcPts val="300"/>
              </a:spcAft>
            </a:pPr>
            <a:r>
              <a:rPr lang="en-US" sz="1400" dirty="0"/>
              <a:t>ER model, ER diagrams, relational model, relational algebra, SQL</a:t>
            </a:r>
          </a:p>
          <a:p>
            <a:pPr lvl="1">
              <a:lnSpc>
                <a:spcPct val="100000"/>
              </a:lnSpc>
              <a:spcBef>
                <a:spcPts val="0"/>
              </a:spcBef>
              <a:spcAft>
                <a:spcPts val="300"/>
              </a:spcAft>
            </a:pPr>
            <a:r>
              <a:rPr lang="en-US" sz="1400" dirty="0"/>
              <a:t>Database/data-centric applications</a:t>
            </a:r>
          </a:p>
          <a:p>
            <a:pPr>
              <a:lnSpc>
                <a:spcPct val="100000"/>
              </a:lnSpc>
              <a:spcBef>
                <a:spcPts val="0"/>
              </a:spcBef>
              <a:spcAft>
                <a:spcPts val="300"/>
              </a:spcAft>
            </a:pPr>
            <a:r>
              <a:rPr lang="en-US" sz="1800" dirty="0"/>
              <a:t>Foundations P1: ER model, ER diagrams, relational model, relational algebra</a:t>
            </a:r>
          </a:p>
          <a:p>
            <a:pPr lvl="1">
              <a:lnSpc>
                <a:spcPct val="100000"/>
              </a:lnSpc>
              <a:spcBef>
                <a:spcPts val="0"/>
              </a:spcBef>
              <a:spcAft>
                <a:spcPts val="300"/>
              </a:spcAft>
              <a:buFont typeface="Wingdings" pitchFamily="2" charset="2"/>
              <a:buChar char="§"/>
            </a:pPr>
            <a:r>
              <a:rPr lang="en-US" sz="1200" dirty="0"/>
              <a:t>Entity Relationship Model, ER Diagrams</a:t>
            </a:r>
          </a:p>
          <a:p>
            <a:pPr lvl="1">
              <a:lnSpc>
                <a:spcPct val="100000"/>
              </a:lnSpc>
              <a:spcBef>
                <a:spcPts val="0"/>
              </a:spcBef>
              <a:spcAft>
                <a:spcPts val="300"/>
              </a:spcAft>
              <a:buFont typeface="Wingdings" pitchFamily="2" charset="2"/>
              <a:buChar char="§"/>
            </a:pPr>
            <a:r>
              <a:rPr lang="en-US" sz="1200" dirty="0"/>
              <a:t>Foundational Relational Model and Algebra</a:t>
            </a:r>
          </a:p>
          <a:p>
            <a:pPr lvl="1">
              <a:lnSpc>
                <a:spcPct val="100000"/>
              </a:lnSpc>
              <a:spcBef>
                <a:spcPts val="0"/>
              </a:spcBef>
              <a:spcAft>
                <a:spcPts val="300"/>
              </a:spcAft>
              <a:buFont typeface="Wingdings" pitchFamily="2" charset="2"/>
              <a:buChar char="§"/>
            </a:pPr>
            <a:r>
              <a:rPr lang="en-US" sz="1200" dirty="0"/>
              <a:t>Relational Database Management Systems and Structured Query Language</a:t>
            </a:r>
          </a:p>
          <a:p>
            <a:pPr>
              <a:lnSpc>
                <a:spcPct val="100000"/>
              </a:lnSpc>
              <a:spcBef>
                <a:spcPts val="0"/>
              </a:spcBef>
              <a:spcAft>
                <a:spcPts val="300"/>
              </a:spcAft>
            </a:pPr>
            <a:r>
              <a:rPr lang="en-US" sz="1800" dirty="0"/>
              <a:t>Homework assignments HW0 and HW 1</a:t>
            </a:r>
          </a:p>
        </p:txBody>
      </p:sp>
    </p:spTree>
    <p:extLst>
      <p:ext uri="{BB962C8B-B14F-4D97-AF65-F5344CB8AC3E}">
        <p14:creationId xmlns:p14="http://schemas.microsoft.com/office/powerpoint/2010/main" val="978749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08EED-5300-246F-1FBB-E46598D059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41DC5C-EE6C-3700-6EA3-BF87259FA247}"/>
              </a:ext>
            </a:extLst>
          </p:cNvPr>
          <p:cNvSpPr>
            <a:spLocks noGrp="1"/>
          </p:cNvSpPr>
          <p:nvPr>
            <p:ph idx="1"/>
          </p:nvPr>
        </p:nvSpPr>
        <p:spPr>
          <a:xfrm>
            <a:off x="152400" y="2266950"/>
            <a:ext cx="8839200" cy="954107"/>
          </a:xfrm>
        </p:spPr>
        <p:txBody>
          <a:bodyPr/>
          <a:lstStyle/>
          <a:p>
            <a:r>
              <a:rPr lang="en-US" dirty="0"/>
              <a:t>ER Model</a:t>
            </a:r>
            <a:br>
              <a:rPr lang="en-US" dirty="0"/>
            </a:br>
            <a:r>
              <a:rPr lang="en-US" dirty="0"/>
              <a:t>Database Design Modeling</a:t>
            </a:r>
          </a:p>
        </p:txBody>
      </p:sp>
    </p:spTree>
    <p:extLst>
      <p:ext uri="{BB962C8B-B14F-4D97-AF65-F5344CB8AC3E}">
        <p14:creationId xmlns:p14="http://schemas.microsoft.com/office/powerpoint/2010/main" val="13980027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Data Models</a:t>
            </a:r>
          </a:p>
        </p:txBody>
      </p:sp>
      <p:sp>
        <p:nvSpPr>
          <p:cNvPr id="23554" name="Rectangle 3"/>
          <p:cNvSpPr>
            <a:spLocks noGrp="1" noChangeArrowheads="1"/>
          </p:cNvSpPr>
          <p:nvPr>
            <p:ph idx="1"/>
          </p:nvPr>
        </p:nvSpPr>
        <p:spPr>
          <a:xfrm>
            <a:off x="1719263" y="792912"/>
            <a:ext cx="5851970" cy="3614497"/>
          </a:xfrm>
        </p:spPr>
        <p:txBody>
          <a:bodyPr/>
          <a:lstStyle/>
          <a:p>
            <a:r>
              <a:rPr lang="en-US" altLang="en-US" dirty="0"/>
              <a:t>A collection of tools for describing </a:t>
            </a:r>
          </a:p>
          <a:p>
            <a:pPr lvl="1">
              <a:lnSpc>
                <a:spcPct val="80000"/>
              </a:lnSpc>
            </a:pPr>
            <a:r>
              <a:rPr lang="en-US" altLang="en-US" dirty="0"/>
              <a:t>Data </a:t>
            </a:r>
          </a:p>
          <a:p>
            <a:pPr lvl="1">
              <a:lnSpc>
                <a:spcPct val="80000"/>
              </a:lnSpc>
            </a:pPr>
            <a:r>
              <a:rPr lang="en-US" altLang="en-US" dirty="0"/>
              <a:t>Data relationships</a:t>
            </a:r>
          </a:p>
          <a:p>
            <a:pPr lvl="1">
              <a:lnSpc>
                <a:spcPct val="80000"/>
              </a:lnSpc>
            </a:pPr>
            <a:r>
              <a:rPr lang="en-US" altLang="en-US" dirty="0"/>
              <a:t>Data semantics</a:t>
            </a:r>
          </a:p>
          <a:p>
            <a:pPr lvl="1">
              <a:lnSpc>
                <a:spcPct val="80000"/>
              </a:lnSpc>
            </a:pPr>
            <a:r>
              <a:rPr lang="en-US" altLang="en-US" dirty="0"/>
              <a:t>Data constraints</a:t>
            </a:r>
          </a:p>
          <a:p>
            <a:r>
              <a:rPr lang="en-US" altLang="en-US" dirty="0"/>
              <a:t>Relational model</a:t>
            </a:r>
          </a:p>
          <a:p>
            <a:r>
              <a:rPr lang="en-US" altLang="en-US" dirty="0"/>
              <a:t>Entity-Relationship data model (mainly for database design) </a:t>
            </a:r>
          </a:p>
          <a:p>
            <a:r>
              <a:rPr lang="en-US" altLang="en-US" dirty="0"/>
              <a:t>Object-based data models (Object-oriented and Object-relational)</a:t>
            </a:r>
          </a:p>
          <a:p>
            <a:r>
              <a:rPr lang="en-US" altLang="en-US" dirty="0"/>
              <a:t>Semi-structured data model  (XML)</a:t>
            </a:r>
          </a:p>
          <a:p>
            <a:r>
              <a:rPr lang="en-US" altLang="en-US" dirty="0"/>
              <a:t>Other older models:</a:t>
            </a:r>
          </a:p>
          <a:p>
            <a:pPr lvl="1"/>
            <a:r>
              <a:rPr lang="en-US" altLang="en-US" dirty="0"/>
              <a:t>Network model </a:t>
            </a:r>
          </a:p>
          <a:p>
            <a:pPr lvl="1"/>
            <a:r>
              <a:rPr lang="en-US" altLang="en-US" dirty="0"/>
              <a:t>Hierarchical model</a:t>
            </a:r>
          </a:p>
          <a:p>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52400" y="3168658"/>
            <a:ext cx="8839200" cy="1460492"/>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67586"/>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4114800" y="3638550"/>
            <a:ext cx="1606530"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(10101, 98988)</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(10101,76543)</a:t>
            </a:r>
          </a:p>
        </p:txBody>
      </p:sp>
    </p:spTree>
    <p:extLst>
      <p:ext uri="{BB962C8B-B14F-4D97-AF65-F5344CB8AC3E}">
        <p14:creationId xmlns:p14="http://schemas.microsoft.com/office/powerpoint/2010/main" val="2076613563"/>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614998" y="1875393"/>
            <a:ext cx="4495800" cy="255454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lang="en-US" sz="1600" dirty="0">
              <a:solidFill>
                <a:srgbClr val="FF0000"/>
              </a:solidFill>
            </a:endParaRP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relationship set would be:</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(76766, 98988)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(45565, 12345)</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(45565, 00128)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 …)</a:t>
            </a:r>
          </a:p>
        </p:txBody>
      </p:sp>
    </p:spTree>
    <p:extLst>
      <p:ext uri="{BB962C8B-B14F-4D97-AF65-F5344CB8AC3E}">
        <p14:creationId xmlns:p14="http://schemas.microsoft.com/office/powerpoint/2010/main" val="2451073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32AD7-D5B0-3E75-EF50-CDC3DFFD1F3B}"/>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2790045-9FFA-30F5-5A89-595C16ADEE49}"/>
              </a:ext>
            </a:extLst>
          </p:cNvPr>
          <p:cNvSpPr>
            <a:spLocks noGrp="1"/>
          </p:cNvSpPr>
          <p:nvPr>
            <p:ph idx="1"/>
          </p:nvPr>
        </p:nvSpPr>
        <p:spPr/>
        <p:txBody>
          <a:bodyPr/>
          <a:lstStyle/>
          <a:p>
            <a:r>
              <a:rPr lang="en-US" dirty="0"/>
              <a:t>Course Overview</a:t>
            </a:r>
          </a:p>
        </p:txBody>
      </p:sp>
    </p:spTree>
    <p:extLst>
      <p:ext uri="{BB962C8B-B14F-4D97-AF65-F5344CB8AC3E}">
        <p14:creationId xmlns:p14="http://schemas.microsoft.com/office/powerpoint/2010/main" val="32915009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653896" y="506928"/>
            <a:ext cx="6200775"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0" y="3257550"/>
            <a:ext cx="4239294" cy="1289270"/>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1613803" y="3623490"/>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648200" y="964128"/>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pic>
        <p:nvPicPr>
          <p:cNvPr id="2" name="Picture 1">
            <a:extLst>
              <a:ext uri="{FF2B5EF4-FFF2-40B4-BE49-F238E27FC236}">
                <a16:creationId xmlns:a16="http://schemas.microsoft.com/office/drawing/2014/main" id="{84C2BDF7-8F2F-F38F-FFEA-B961594C3958}"/>
              </a:ext>
            </a:extLst>
          </p:cNvPr>
          <p:cNvPicPr>
            <a:picLocks noChangeAspect="1"/>
          </p:cNvPicPr>
          <p:nvPr/>
        </p:nvPicPr>
        <p:blipFill>
          <a:blip r:embed="rId5"/>
          <a:stretch>
            <a:fillRect/>
          </a:stretch>
        </p:blipFill>
        <p:spPr>
          <a:xfrm>
            <a:off x="4384030" y="3151590"/>
            <a:ext cx="4471653" cy="1805859"/>
          </a:xfrm>
          <a:prstGeom prst="rect">
            <a:avLst/>
          </a:prstGeom>
        </p:spPr>
      </p:pic>
      <p:sp>
        <p:nvSpPr>
          <p:cNvPr id="5" name="TextBox 4">
            <a:extLst>
              <a:ext uri="{FF2B5EF4-FFF2-40B4-BE49-F238E27FC236}">
                <a16:creationId xmlns:a16="http://schemas.microsoft.com/office/drawing/2014/main" id="{60D4132F-998A-4148-6DEA-FE3F7475E7EA}"/>
              </a:ext>
            </a:extLst>
          </p:cNvPr>
          <p:cNvSpPr txBox="1"/>
          <p:nvPr/>
        </p:nvSpPr>
        <p:spPr>
          <a:xfrm>
            <a:off x="5759139" y="2655700"/>
            <a:ext cx="1721433" cy="369332"/>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UML ERD Profile</a:t>
            </a:r>
          </a:p>
        </p:txBody>
      </p:sp>
    </p:spTree>
    <p:extLst>
      <p:ext uri="{BB962C8B-B14F-4D97-AF65-F5344CB8AC3E}">
        <p14:creationId xmlns:p14="http://schemas.microsoft.com/office/powerpoint/2010/main" val="28118017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9801981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82B75-C6EB-5362-5C5D-895F07C4BE71}"/>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FDA158-5A1A-93FD-8381-1DC7BFD6C7C9}"/>
              </a:ext>
            </a:extLst>
          </p:cNvPr>
          <p:cNvSpPr>
            <a:spLocks noGrp="1"/>
          </p:cNvSpPr>
          <p:nvPr>
            <p:ph idx="1"/>
          </p:nvPr>
        </p:nvSpPr>
        <p:spPr>
          <a:xfrm>
            <a:off x="152400" y="2266950"/>
            <a:ext cx="8839200" cy="954107"/>
          </a:xfrm>
        </p:spPr>
        <p:txBody>
          <a:bodyPr/>
          <a:lstStyle/>
          <a:p>
            <a:r>
              <a:rPr lang="en-US" dirty="0"/>
              <a:t>Relational Model</a:t>
            </a:r>
            <a:br>
              <a:rPr lang="en-US" dirty="0"/>
            </a:br>
            <a:r>
              <a:rPr lang="en-US" dirty="0"/>
              <a:t>Relational Algebra</a:t>
            </a:r>
          </a:p>
        </p:txBody>
      </p:sp>
    </p:spTree>
    <p:extLst>
      <p:ext uri="{BB962C8B-B14F-4D97-AF65-F5344CB8AC3E}">
        <p14:creationId xmlns:p14="http://schemas.microsoft.com/office/powerpoint/2010/main" val="33708409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 name="TextBox 1">
            <a:extLst>
              <a:ext uri="{FF2B5EF4-FFF2-40B4-BE49-F238E27FC236}">
                <a16:creationId xmlns:a16="http://schemas.microsoft.com/office/drawing/2014/main" id="{5B1868EE-EB9A-22FD-A6E4-08340CA6244F}"/>
              </a:ext>
            </a:extLst>
          </p:cNvPr>
          <p:cNvSpPr txBox="1"/>
          <p:nvPr/>
        </p:nvSpPr>
        <p:spPr>
          <a:xfrm>
            <a:off x="457200" y="1581150"/>
            <a:ext cx="769763"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00123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123</a:t>
            </a:r>
          </a:p>
        </p:txBody>
      </p:sp>
      <p:sp>
        <p:nvSpPr>
          <p:cNvPr id="3" name="TextBox 2">
            <a:extLst>
              <a:ext uri="{FF2B5EF4-FFF2-40B4-BE49-F238E27FC236}">
                <a16:creationId xmlns:a16="http://schemas.microsoft.com/office/drawing/2014/main" id="{CB5B8FF1-327B-672B-A8BF-644481088360}"/>
              </a:ext>
            </a:extLst>
          </p:cNvPr>
          <p:cNvSpPr txBox="1"/>
          <p:nvPr/>
        </p:nvSpPr>
        <p:spPr>
          <a:xfrm>
            <a:off x="7772400" y="2724150"/>
            <a:ext cx="1472583"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Integer</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-213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(integers, &gt;0 )</a:t>
            </a:r>
          </a:p>
        </p:txBody>
      </p:sp>
    </p:spTree>
    <p:extLst>
      <p:ext uri="{BB962C8B-B14F-4D97-AF65-F5344CB8AC3E}">
        <p14:creationId xmlns:p14="http://schemas.microsoft.com/office/powerpoint/2010/main" val="99140949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
        <p:nvSpPr>
          <p:cNvPr id="2" name="TextBox 1">
            <a:extLst>
              <a:ext uri="{FF2B5EF4-FFF2-40B4-BE49-F238E27FC236}">
                <a16:creationId xmlns:a16="http://schemas.microsoft.com/office/drawing/2014/main" id="{A0E4CA46-6ED1-0CE9-C962-FD09A0EBFE48}"/>
              </a:ext>
            </a:extLst>
          </p:cNvPr>
          <p:cNvSpPr txBox="1"/>
          <p:nvPr/>
        </p:nvSpPr>
        <p:spPr>
          <a:xfrm>
            <a:off x="261382" y="2852575"/>
            <a:ext cx="182601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Ferguson, Donald</a:t>
            </a:r>
          </a:p>
        </p:txBody>
      </p:sp>
      <p:sp>
        <p:nvSpPr>
          <p:cNvPr id="3" name="TextBox 2">
            <a:extLst>
              <a:ext uri="{FF2B5EF4-FFF2-40B4-BE49-F238E27FC236}">
                <a16:creationId xmlns:a16="http://schemas.microsoft.com/office/drawing/2014/main" id="{347CDE05-361A-EF4C-4C28-6C1F485C5B30}"/>
              </a:ext>
            </a:extLst>
          </p:cNvPr>
          <p:cNvSpPr txBox="1"/>
          <p:nvPr/>
        </p:nvSpPr>
        <p:spPr>
          <a:xfrm>
            <a:off x="3566873" y="2827020"/>
            <a:ext cx="1043747"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Ferguson</a:t>
            </a:r>
          </a:p>
        </p:txBody>
      </p:sp>
      <p:sp>
        <p:nvSpPr>
          <p:cNvPr id="5" name="TextBox 4">
            <a:extLst>
              <a:ext uri="{FF2B5EF4-FFF2-40B4-BE49-F238E27FC236}">
                <a16:creationId xmlns:a16="http://schemas.microsoft.com/office/drawing/2014/main" id="{46A81746-EFF8-EF02-B85F-4630EBB96944}"/>
              </a:ext>
            </a:extLst>
          </p:cNvPr>
          <p:cNvSpPr txBox="1"/>
          <p:nvPr/>
        </p:nvSpPr>
        <p:spPr>
          <a:xfrm>
            <a:off x="4762806" y="2827020"/>
            <a:ext cx="85632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Donald</a:t>
            </a:r>
          </a:p>
        </p:txBody>
      </p:sp>
      <p:sp>
        <p:nvSpPr>
          <p:cNvPr id="6" name="TextBox 5">
            <a:extLst>
              <a:ext uri="{FF2B5EF4-FFF2-40B4-BE49-F238E27FC236}">
                <a16:creationId xmlns:a16="http://schemas.microsoft.com/office/drawing/2014/main" id="{AC1D5F9D-65D2-81FA-F218-7A0603E1DA35}"/>
              </a:ext>
            </a:extLst>
          </p:cNvPr>
          <p:cNvSpPr txBox="1"/>
          <p:nvPr/>
        </p:nvSpPr>
        <p:spPr>
          <a:xfrm>
            <a:off x="6681450" y="2681573"/>
            <a:ext cx="143289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COMSW4111</a:t>
            </a:r>
          </a:p>
        </p:txBody>
      </p:sp>
    </p:spTree>
    <p:extLst>
      <p:ext uri="{BB962C8B-B14F-4D97-AF65-F5344CB8AC3E}">
        <p14:creationId xmlns:p14="http://schemas.microsoft.com/office/powerpoint/2010/main" val="101954186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7645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FDB8CE-A817-6EBA-63EA-26E65C23E55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041770-3538-BDF4-EB78-6EFF0774171F}"/>
              </a:ext>
            </a:extLst>
          </p:cNvPr>
          <p:cNvSpPr>
            <a:spLocks noGrp="1"/>
          </p:cNvSpPr>
          <p:nvPr>
            <p:ph idx="1"/>
          </p:nvPr>
        </p:nvSpPr>
        <p:spPr/>
        <p:txBody>
          <a:bodyPr/>
          <a:lstStyle/>
          <a:p>
            <a:r>
              <a:rPr lang="en-US" dirty="0"/>
              <a:t>Homework Exams and Grading</a:t>
            </a:r>
          </a:p>
        </p:txBody>
      </p:sp>
    </p:spTree>
    <p:extLst>
      <p:ext uri="{BB962C8B-B14F-4D97-AF65-F5344CB8AC3E}">
        <p14:creationId xmlns:p14="http://schemas.microsoft.com/office/powerpoint/2010/main" val="16504676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Tree>
    <p:extLst>
      <p:ext uri="{BB962C8B-B14F-4D97-AF65-F5344CB8AC3E}">
        <p14:creationId xmlns:p14="http://schemas.microsoft.com/office/powerpoint/2010/main" val="18106565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2694054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415860010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8885-2674-F588-BCC1-839F1605D281}"/>
              </a:ext>
            </a:extLst>
          </p:cNvPr>
          <p:cNvSpPr>
            <a:spLocks noGrp="1"/>
          </p:cNvSpPr>
          <p:nvPr>
            <p:ph type="title"/>
          </p:nvPr>
        </p:nvSpPr>
        <p:spPr/>
        <p:txBody>
          <a:bodyPr/>
          <a:lstStyle/>
          <a:p>
            <a:r>
              <a:rPr lang="en-US" dirty="0"/>
              <a:t>Homework and Grading</a:t>
            </a:r>
          </a:p>
        </p:txBody>
      </p:sp>
      <p:sp>
        <p:nvSpPr>
          <p:cNvPr id="3" name="Text Placeholder 2">
            <a:extLst>
              <a:ext uri="{FF2B5EF4-FFF2-40B4-BE49-F238E27FC236}">
                <a16:creationId xmlns:a16="http://schemas.microsoft.com/office/drawing/2014/main" id="{977B8554-97DD-D543-B6E6-656A74E88A27}"/>
              </a:ext>
            </a:extLst>
          </p:cNvPr>
          <p:cNvSpPr>
            <a:spLocks noGrp="1"/>
          </p:cNvSpPr>
          <p:nvPr>
            <p:ph type="body" idx="3"/>
          </p:nvPr>
        </p:nvSpPr>
        <p:spPr/>
        <p:txBody>
          <a:bodyPr/>
          <a:lstStyle/>
          <a:p>
            <a:r>
              <a:rPr lang="en-US" sz="1800" dirty="0"/>
              <a:t>Overview</a:t>
            </a:r>
          </a:p>
          <a:p>
            <a:pPr lvl="1"/>
            <a:r>
              <a:rPr lang="en-US" sz="1400" dirty="0"/>
              <a:t>The course grade will be in the range 0 to 100.</a:t>
            </a:r>
          </a:p>
          <a:p>
            <a:pPr lvl="1"/>
            <a:r>
              <a:rPr lang="en-US" sz="1400" dirty="0"/>
              <a:t>The mean/median grade will be approximately a B+, using the standard mapping of numerical value to letter grade.</a:t>
            </a:r>
          </a:p>
          <a:p>
            <a:pPr lvl="1"/>
            <a:r>
              <a:rPr lang="en-US" sz="1400" dirty="0"/>
              <a:t>I will “curve up” if necessary. I </a:t>
            </a:r>
            <a:r>
              <a:rPr lang="en-US" sz="1400" u="sng" dirty="0"/>
              <a:t>will not</a:t>
            </a:r>
            <a:r>
              <a:rPr lang="en-US" sz="1400" dirty="0"/>
              <a:t> curve down.</a:t>
            </a:r>
          </a:p>
          <a:p>
            <a:r>
              <a:rPr lang="en-US" sz="1800" dirty="0"/>
              <a:t>Point value:</a:t>
            </a:r>
          </a:p>
          <a:p>
            <a:pPr lvl="1"/>
            <a:r>
              <a:rPr lang="en-US" sz="1400" dirty="0"/>
              <a:t>HW1, HW2, …, HW5 are each worth 5 points.</a:t>
            </a:r>
          </a:p>
          <a:p>
            <a:pPr lvl="1"/>
            <a:r>
              <a:rPr lang="en-US" sz="1400" dirty="0"/>
              <a:t>The midterm is worth 25 points (14-OCT, from 10:10 to 11:30).</a:t>
            </a:r>
          </a:p>
          <a:p>
            <a:pPr lvl="1"/>
            <a:r>
              <a:rPr lang="en-US" sz="1400" dirty="0"/>
              <a:t>The final exam is cumulative, worth 50 points (02-MAY from 10:10 to 12:40).</a:t>
            </a:r>
          </a:p>
          <a:p>
            <a:pPr lvl="1"/>
            <a:r>
              <a:rPr lang="en-US" sz="1400" dirty="0"/>
              <a:t>You MUST take the exams at the date and times unless there are very strong, extenuating circumstances.</a:t>
            </a:r>
          </a:p>
          <a:p>
            <a:r>
              <a:rPr lang="en-US" sz="1800" dirty="0"/>
              <a:t>Additional information:</a:t>
            </a:r>
          </a:p>
          <a:p>
            <a:pPr lvl="1"/>
            <a:r>
              <a:rPr lang="en-US" sz="1400" dirty="0"/>
              <a:t>HW0 is mandatory and tests the setup of your environment. If you do not submit HW0 on time, we deduct 2 points from HW1.</a:t>
            </a:r>
          </a:p>
          <a:p>
            <a:pPr lvl="1"/>
            <a:r>
              <a:rPr lang="en-US" sz="1400" dirty="0"/>
              <a:t>A homework will have written questions and practical implementation tasks.</a:t>
            </a:r>
            <a:br>
              <a:rPr lang="en-US" sz="1400" dirty="0"/>
            </a:br>
            <a:r>
              <a:rPr lang="en-US" sz="1400" dirty="0"/>
              <a:t>The tasks incrementally implement a small project.</a:t>
            </a:r>
          </a:p>
        </p:txBody>
      </p:sp>
    </p:spTree>
    <p:extLst>
      <p:ext uri="{BB962C8B-B14F-4D97-AF65-F5344CB8AC3E}">
        <p14:creationId xmlns:p14="http://schemas.microsoft.com/office/powerpoint/2010/main" val="203897243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A56A7-C695-5DA1-4572-0AF97B6EB2D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5CC5F6-35DB-74DE-F1B2-AD4CCB71CE32}"/>
              </a:ext>
            </a:extLst>
          </p:cNvPr>
          <p:cNvSpPr>
            <a:spLocks noGrp="1"/>
          </p:cNvSpPr>
          <p:nvPr>
            <p:ph idx="1"/>
          </p:nvPr>
        </p:nvSpPr>
        <p:spPr>
          <a:xfrm>
            <a:off x="152400" y="2266950"/>
            <a:ext cx="8839200" cy="523220"/>
          </a:xfrm>
        </p:spPr>
        <p:txBody>
          <a:bodyPr/>
          <a:lstStyle/>
          <a:p>
            <a:r>
              <a:rPr lang="en-US" dirty="0"/>
              <a:t>SQL</a:t>
            </a:r>
          </a:p>
        </p:txBody>
      </p:sp>
    </p:spTree>
    <p:extLst>
      <p:ext uri="{BB962C8B-B14F-4D97-AF65-F5344CB8AC3E}">
        <p14:creationId xmlns:p14="http://schemas.microsoft.com/office/powerpoint/2010/main" val="115021670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
        <p:nvSpPr>
          <p:cNvPr id="2" name="TextBox 1">
            <a:extLst>
              <a:ext uri="{FF2B5EF4-FFF2-40B4-BE49-F238E27FC236}">
                <a16:creationId xmlns:a16="http://schemas.microsoft.com/office/drawing/2014/main" id="{B8A94E15-902C-F7A2-F6F5-C4D80E1B065A}"/>
              </a:ext>
            </a:extLst>
          </p:cNvPr>
          <p:cNvSpPr txBox="1"/>
          <p:nvPr/>
        </p:nvSpPr>
        <p:spPr>
          <a:xfrm>
            <a:off x="457200" y="3790950"/>
            <a:ext cx="622286"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DDL</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DML</a:t>
            </a:r>
          </a:p>
        </p:txBody>
      </p:sp>
    </p:spTree>
    <p:extLst>
      <p:ext uri="{BB962C8B-B14F-4D97-AF65-F5344CB8AC3E}">
        <p14:creationId xmlns:p14="http://schemas.microsoft.com/office/powerpoint/2010/main" val="116533224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l-GR"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π</a:t>
            </a:r>
            <a:r>
              <a:rPr kumimoji="0" lang="el-GR"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ID, name (</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l-GR"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σ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ID, name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FROM </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WHERE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a:t>
            </a:r>
          </a:p>
        </p:txBody>
      </p:sp>
    </p:spTree>
    <p:extLst>
      <p:ext uri="{BB962C8B-B14F-4D97-AF65-F5344CB8AC3E}">
        <p14:creationId xmlns:p14="http://schemas.microsoft.com/office/powerpoint/2010/main" val="311556968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6538113"/>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6E978B-8413-085B-9BD9-88D35927A9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59683C-A6B8-358D-82CE-EB70AADA3357}"/>
              </a:ext>
            </a:extLst>
          </p:cNvPr>
          <p:cNvSpPr>
            <a:spLocks noGrp="1"/>
          </p:cNvSpPr>
          <p:nvPr>
            <p:ph type="title"/>
          </p:nvPr>
        </p:nvSpPr>
        <p:spPr/>
        <p:txBody>
          <a:bodyPr/>
          <a:lstStyle/>
          <a:p>
            <a:r>
              <a:rPr lang="en-US" dirty="0"/>
              <a:t>Thoughts on ChatGPT and Generative AI</a:t>
            </a:r>
          </a:p>
        </p:txBody>
      </p:sp>
      <p:sp>
        <p:nvSpPr>
          <p:cNvPr id="3" name="Text Placeholder 2">
            <a:extLst>
              <a:ext uri="{FF2B5EF4-FFF2-40B4-BE49-F238E27FC236}">
                <a16:creationId xmlns:a16="http://schemas.microsoft.com/office/drawing/2014/main" id="{FF81EAA3-DE32-2B33-A19F-066776AD34E6}"/>
              </a:ext>
            </a:extLst>
          </p:cNvPr>
          <p:cNvSpPr>
            <a:spLocks noGrp="1"/>
          </p:cNvSpPr>
          <p:nvPr>
            <p:ph type="body" idx="3"/>
          </p:nvPr>
        </p:nvSpPr>
        <p:spPr/>
        <p:txBody>
          <a:bodyPr/>
          <a:lstStyle/>
          <a:p>
            <a:pPr>
              <a:lnSpc>
                <a:spcPct val="100000"/>
              </a:lnSpc>
              <a:spcBef>
                <a:spcPts val="0"/>
              </a:spcBef>
              <a:spcAft>
                <a:spcPts val="200"/>
              </a:spcAft>
            </a:pPr>
            <a:r>
              <a:rPr lang="en-US" sz="1600" dirty="0"/>
              <a:t>I used to only give homework and take home exams. </a:t>
            </a:r>
          </a:p>
          <a:p>
            <a:pPr lvl="1">
              <a:lnSpc>
                <a:spcPct val="100000"/>
              </a:lnSpc>
              <a:spcBef>
                <a:spcPts val="0"/>
              </a:spcBef>
              <a:spcAft>
                <a:spcPts val="200"/>
              </a:spcAft>
            </a:pPr>
            <a:r>
              <a:rPr lang="en-US" sz="1200" dirty="0"/>
              <a:t>ChatGPT and generative AI force me to fundamentally change my approach to homework and exams.</a:t>
            </a:r>
          </a:p>
          <a:p>
            <a:pPr lvl="1">
              <a:lnSpc>
                <a:spcPct val="100000"/>
              </a:lnSpc>
              <a:spcBef>
                <a:spcPts val="0"/>
              </a:spcBef>
              <a:spcAft>
                <a:spcPts val="200"/>
              </a:spcAft>
            </a:pPr>
            <a:r>
              <a:rPr lang="en-US" sz="1200" dirty="0"/>
              <a:t>Show W4111-F2024-Lecture-1-Examples.ipynb</a:t>
            </a:r>
          </a:p>
          <a:p>
            <a:pPr>
              <a:lnSpc>
                <a:spcPct val="100000"/>
              </a:lnSpc>
              <a:spcBef>
                <a:spcPts val="0"/>
              </a:spcBef>
              <a:spcAft>
                <a:spcPts val="200"/>
              </a:spcAft>
            </a:pPr>
            <a:r>
              <a:rPr lang="en-US" sz="1600" dirty="0"/>
              <a:t>There is a long, long history of tools to increase productivity.</a:t>
            </a:r>
          </a:p>
          <a:p>
            <a:pPr>
              <a:lnSpc>
                <a:spcPct val="100000"/>
              </a:lnSpc>
              <a:spcBef>
                <a:spcPts val="0"/>
              </a:spcBef>
              <a:spcAft>
                <a:spcPts val="200"/>
              </a:spcAft>
            </a:pPr>
            <a:r>
              <a:rPr lang="en-US" sz="1600" dirty="0"/>
              <a:t>I use generative AI to make me more productive for SW development, presentations, documents, spreadsheets, … … I also use generative AI to help me learn a new domain.</a:t>
            </a:r>
          </a:p>
          <a:p>
            <a:pPr>
              <a:lnSpc>
                <a:spcPct val="100000"/>
              </a:lnSpc>
              <a:spcBef>
                <a:spcPts val="0"/>
              </a:spcBef>
              <a:spcAft>
                <a:spcPts val="200"/>
              </a:spcAft>
            </a:pPr>
            <a:r>
              <a:rPr lang="en-US" sz="1600" dirty="0"/>
              <a:t>But,</a:t>
            </a:r>
          </a:p>
          <a:p>
            <a:pPr lvl="1">
              <a:lnSpc>
                <a:spcPct val="100000"/>
              </a:lnSpc>
              <a:spcBef>
                <a:spcPts val="0"/>
              </a:spcBef>
              <a:spcAft>
                <a:spcPts val="200"/>
              </a:spcAft>
            </a:pPr>
            <a:r>
              <a:rPr lang="en-US" sz="1200" dirty="0"/>
              <a:t>Ultimately, I must produce the correct answer. I must be able to validate that the answer is correct and often tweak the generated answer </a:t>
            </a:r>
            <a:r>
              <a:rPr lang="en-US" sz="1200" dirty="0">
                <a:sym typeface="Wingdings" pitchFamily="2" charset="2"/>
              </a:rPr>
              <a:t> I must understand the domain and concepts.</a:t>
            </a:r>
          </a:p>
          <a:p>
            <a:pPr lvl="1">
              <a:lnSpc>
                <a:spcPct val="100000"/>
              </a:lnSpc>
              <a:spcBef>
                <a:spcPts val="0"/>
              </a:spcBef>
              <a:spcAft>
                <a:spcPts val="200"/>
              </a:spcAft>
            </a:pPr>
            <a:r>
              <a:rPr lang="en-US" sz="1200" dirty="0">
                <a:sym typeface="Wingdings" pitchFamily="2" charset="2"/>
              </a:rPr>
              <a:t>97% accuracy on questions on an exam or homework is an A.</a:t>
            </a:r>
          </a:p>
          <a:p>
            <a:pPr lvl="1">
              <a:lnSpc>
                <a:spcPct val="100000"/>
              </a:lnSpc>
              <a:spcBef>
                <a:spcPts val="0"/>
              </a:spcBef>
              <a:spcAft>
                <a:spcPts val="200"/>
              </a:spcAft>
            </a:pPr>
            <a:r>
              <a:rPr lang="en-US" sz="1200" dirty="0">
                <a:sym typeface="Wingdings" pitchFamily="2" charset="2"/>
              </a:rPr>
              <a:t>97% accuracy on</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Writing an account, reporting and compliance application  bankruptcy and/or jail.</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Computing optimal parameters for an engine from data  unscheduled, rapid disassembly.</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Using a database to maintain patient medication records  dead patients.</a:t>
            </a:r>
          </a:p>
          <a:p>
            <a:pPr>
              <a:lnSpc>
                <a:spcPct val="100000"/>
              </a:lnSpc>
              <a:spcBef>
                <a:spcPts val="0"/>
              </a:spcBef>
              <a:spcAft>
                <a:spcPts val="200"/>
              </a:spcAft>
            </a:pPr>
            <a:r>
              <a:rPr lang="en-US" sz="1600" dirty="0">
                <a:sym typeface="Wingdings" pitchFamily="2" charset="2"/>
              </a:rPr>
              <a:t> I must teach you and verify that you have learned the domain and material.</a:t>
            </a:r>
          </a:p>
          <a:p>
            <a:pPr>
              <a:lnSpc>
                <a:spcPct val="100000"/>
              </a:lnSpc>
              <a:spcBef>
                <a:spcPts val="0"/>
              </a:spcBef>
              <a:spcAft>
                <a:spcPts val="200"/>
              </a:spcAft>
            </a:pPr>
            <a:r>
              <a:rPr lang="en-US" sz="1600" dirty="0">
                <a:sym typeface="Wingdings" pitchFamily="2" charset="2"/>
              </a:rPr>
              <a:t>Doing the homework assignments without relying on generative AI will significantly, significantly improve your performance on exams.</a:t>
            </a:r>
            <a:endParaRPr lang="en-US" sz="1600" dirty="0"/>
          </a:p>
        </p:txBody>
      </p:sp>
    </p:spTree>
    <p:extLst>
      <p:ext uri="{BB962C8B-B14F-4D97-AF65-F5344CB8AC3E}">
        <p14:creationId xmlns:p14="http://schemas.microsoft.com/office/powerpoint/2010/main" val="39243358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1CE17-A4C3-30B0-F3CB-F3082D0903F6}"/>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BA134E1-CD81-B1F8-1B43-838B7E9A407C}"/>
              </a:ext>
            </a:extLst>
          </p:cNvPr>
          <p:cNvSpPr>
            <a:spLocks noGrp="1"/>
          </p:cNvSpPr>
          <p:nvPr>
            <p:ph idx="1"/>
          </p:nvPr>
        </p:nvSpPr>
        <p:spPr>
          <a:xfrm>
            <a:off x="152400" y="2266950"/>
            <a:ext cx="8839200" cy="992579"/>
          </a:xfrm>
        </p:spPr>
        <p:txBody>
          <a:bodyPr/>
          <a:lstStyle/>
          <a:p>
            <a:pPr>
              <a:lnSpc>
                <a:spcPct val="100000"/>
              </a:lnSpc>
              <a:spcBef>
                <a:spcPts val="0"/>
              </a:spcBef>
              <a:spcAft>
                <a:spcPts val="300"/>
              </a:spcAft>
            </a:pPr>
            <a:r>
              <a:rPr lang="en-US" dirty="0"/>
              <a:t>Homework 0</a:t>
            </a:r>
          </a:p>
          <a:p>
            <a:pPr>
              <a:lnSpc>
                <a:spcPct val="100000"/>
              </a:lnSpc>
              <a:spcBef>
                <a:spcPts val="0"/>
              </a:spcBef>
              <a:spcAft>
                <a:spcPts val="300"/>
              </a:spcAft>
            </a:pPr>
            <a:r>
              <a:rPr lang="en-US" dirty="0"/>
              <a:t>Homework 1</a:t>
            </a:r>
          </a:p>
        </p:txBody>
      </p:sp>
    </p:spTree>
    <p:extLst>
      <p:ext uri="{BB962C8B-B14F-4D97-AF65-F5344CB8AC3E}">
        <p14:creationId xmlns:p14="http://schemas.microsoft.com/office/powerpoint/2010/main" val="47190839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ABEB-AE60-4E63-7771-D983BC4E6A86}"/>
              </a:ext>
            </a:extLst>
          </p:cNvPr>
          <p:cNvSpPr>
            <a:spLocks noGrp="1"/>
          </p:cNvSpPr>
          <p:nvPr>
            <p:ph type="title"/>
          </p:nvPr>
        </p:nvSpPr>
        <p:spPr/>
        <p:txBody>
          <a:bodyPr/>
          <a:lstStyle/>
          <a:p>
            <a:r>
              <a:rPr lang="en-US" dirty="0"/>
              <a:t>Walk Through the Definition</a:t>
            </a:r>
          </a:p>
        </p:txBody>
      </p:sp>
      <p:sp>
        <p:nvSpPr>
          <p:cNvPr id="3" name="Text Placeholder 2">
            <a:extLst>
              <a:ext uri="{FF2B5EF4-FFF2-40B4-BE49-F238E27FC236}">
                <a16:creationId xmlns:a16="http://schemas.microsoft.com/office/drawing/2014/main" id="{1F4F37C7-0C5A-D197-2638-AD91E1E8E7F4}"/>
              </a:ext>
            </a:extLst>
          </p:cNvPr>
          <p:cNvSpPr>
            <a:spLocks noGrp="1"/>
          </p:cNvSpPr>
          <p:nvPr>
            <p:ph type="body" idx="3"/>
          </p:nvPr>
        </p:nvSpPr>
        <p:spPr/>
        <p:txBody>
          <a:bodyPr/>
          <a:lstStyle/>
          <a:p>
            <a:r>
              <a:rPr lang="en-US" dirty="0"/>
              <a:t>Ed</a:t>
            </a:r>
          </a:p>
          <a:p>
            <a:r>
              <a:rPr lang="en-US" dirty="0"/>
              <a:t>Repository locations:</a:t>
            </a:r>
          </a:p>
          <a:p>
            <a:pPr lvl="1"/>
            <a:r>
              <a:rPr lang="en-US" dirty="0">
                <a:hlinkClick r:id="rId2"/>
              </a:rPr>
              <a:t>https://github.com/donald-f-ferguson/S25-W4111-HW0</a:t>
            </a:r>
            <a:endParaRPr lang="en-US" dirty="0"/>
          </a:p>
          <a:p>
            <a:pPr lvl="1"/>
            <a:r>
              <a:rPr lang="en-US" dirty="0">
                <a:hlinkClick r:id="rId3"/>
              </a:rPr>
              <a:t>https://github.com/donald-f-ferguson/W4111-Introduction-to-Databases-New/tree/main/Homework/HW1</a:t>
            </a:r>
            <a:endParaRPr lang="en-US" dirty="0"/>
          </a:p>
          <a:p>
            <a:pPr lvl="1"/>
            <a:endParaRPr lang="en-US" dirty="0"/>
          </a:p>
          <a:p>
            <a:pPr lvl="1"/>
            <a:endParaRPr lang="en-US" dirty="0"/>
          </a:p>
        </p:txBody>
      </p:sp>
    </p:spTree>
    <p:extLst>
      <p:ext uri="{BB962C8B-B14F-4D97-AF65-F5344CB8AC3E}">
        <p14:creationId xmlns:p14="http://schemas.microsoft.com/office/powerpoint/2010/main" val="3563970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A6DBA5B-5321-3E7D-3DF7-044B9D28F509}"/>
              </a:ext>
            </a:extLst>
          </p:cNvPr>
          <p:cNvSpPr>
            <a:spLocks noGrp="1"/>
          </p:cNvSpPr>
          <p:nvPr>
            <p:ph idx="1"/>
          </p:nvPr>
        </p:nvSpPr>
        <p:spPr/>
        <p:txBody>
          <a:bodyPr/>
          <a:lstStyle/>
          <a:p>
            <a:r>
              <a:rPr lang="en-US" dirty="0"/>
              <a:t>Instructor and TAs</a:t>
            </a:r>
          </a:p>
        </p:txBody>
      </p:sp>
    </p:spTree>
    <p:extLst>
      <p:ext uri="{BB962C8B-B14F-4D97-AF65-F5344CB8AC3E}">
        <p14:creationId xmlns:p14="http://schemas.microsoft.com/office/powerpoint/2010/main" val="1277347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lumbia SEAS">
  <a:themeElements>
    <a:clrScheme name="Cornell ">
      <a:dk1>
        <a:srgbClr val="000000"/>
      </a:dk1>
      <a:lt1>
        <a:srgbClr val="FFFFFF"/>
      </a:lt1>
      <a:dk2>
        <a:srgbClr val="44546A"/>
      </a:dk2>
      <a:lt2>
        <a:srgbClr val="E7E6E6"/>
      </a:lt2>
      <a:accent1>
        <a:srgbClr val="002356"/>
      </a:accent1>
      <a:accent2>
        <a:srgbClr val="FEB811"/>
      </a:accent2>
      <a:accent3>
        <a:srgbClr val="AE0F26"/>
      </a:accent3>
      <a:accent4>
        <a:srgbClr val="C4D600"/>
      </a:accent4>
      <a:accent5>
        <a:srgbClr val="998B82"/>
      </a:accent5>
      <a:accent6>
        <a:srgbClr val="AAA9A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95058</TotalTime>
  <Words>7555</Words>
  <Application>Microsoft Macintosh PowerPoint</Application>
  <PresentationFormat>On-screen Show (16:9)</PresentationFormat>
  <Paragraphs>788</Paragraphs>
  <Slides>86</Slides>
  <Notes>37</Notes>
  <HiddenSlides>0</HiddenSlides>
  <MMClips>0</MMClips>
  <ScaleCrop>false</ScaleCrop>
  <HeadingPairs>
    <vt:vector size="6" baseType="variant">
      <vt:variant>
        <vt:lpstr>Fonts Used</vt:lpstr>
      </vt:variant>
      <vt:variant>
        <vt:i4>19</vt:i4>
      </vt:variant>
      <vt:variant>
        <vt:lpstr>Theme</vt:lpstr>
      </vt:variant>
      <vt:variant>
        <vt:i4>7</vt:i4>
      </vt:variant>
      <vt:variant>
        <vt:lpstr>Slide Titles</vt:lpstr>
      </vt:variant>
      <vt:variant>
        <vt:i4>86</vt:i4>
      </vt:variant>
    </vt:vector>
  </HeadingPairs>
  <TitlesOfParts>
    <vt:vector size="112" baseType="lpstr">
      <vt:lpstr>ＭＳ Ｐゴシック</vt:lpstr>
      <vt:lpstr>-apple-system</vt:lpstr>
      <vt:lpstr>Arial</vt:lpstr>
      <vt:lpstr>Arial</vt:lpstr>
      <vt:lpstr>Calibri</vt:lpstr>
      <vt:lpstr>Didact Gothic</vt:lpstr>
      <vt:lpstr>Helvetica</vt:lpstr>
      <vt:lpstr>Helvetica Neue</vt:lpstr>
      <vt:lpstr>Inter</vt:lpstr>
      <vt:lpstr>Inter ExtraLight</vt:lpstr>
      <vt:lpstr>Inter Light</vt:lpstr>
      <vt:lpstr>Inter SemiBold</vt:lpstr>
      <vt:lpstr>Monotype Sorts</vt:lpstr>
      <vt:lpstr>Montserrat</vt:lpstr>
      <vt:lpstr>Museo For Dell</vt:lpstr>
      <vt:lpstr>Symbol</vt:lpstr>
      <vt:lpstr>Times New Roman</vt:lpstr>
      <vt:lpstr>Webdings</vt:lpstr>
      <vt:lpstr>Wingdings</vt:lpstr>
      <vt:lpstr>Office Theme</vt:lpstr>
      <vt:lpstr>Columbia SEAS</vt:lpstr>
      <vt:lpstr>2_db-5-grey</vt:lpstr>
      <vt:lpstr>3_db-5-grey</vt:lpstr>
      <vt:lpstr>1_Office Theme</vt:lpstr>
      <vt:lpstr>4_db-5-grey</vt:lpstr>
      <vt:lpstr>5_db-5-grey</vt:lpstr>
      <vt:lpstr>PowerPoint Presentation</vt:lpstr>
      <vt:lpstr>Waitlists and Enrollments</vt:lpstr>
      <vt:lpstr>PowerPoint Presentation</vt:lpstr>
      <vt:lpstr>Contents</vt:lpstr>
      <vt:lpstr>PowerPoint Presentation</vt:lpstr>
      <vt:lpstr>PowerPoint Presentation</vt:lpstr>
      <vt:lpstr>Homework and Grading</vt:lpstr>
      <vt:lpstr>Thoughts on ChatGPT and Generative AI</vt:lpstr>
      <vt:lpstr>PowerPoint Presentation</vt:lpstr>
      <vt:lpstr>About Your Instructor</vt:lpstr>
      <vt:lpstr>About Your TAs</vt:lpstr>
      <vt:lpstr>PowerPoint Presentation</vt:lpstr>
      <vt:lpstr>The Course</vt:lpstr>
      <vt:lpstr>Course Objectives</vt:lpstr>
      <vt:lpstr>The Course – Value and my Perspective</vt:lpstr>
      <vt:lpstr>Surprising Example</vt:lpstr>
      <vt:lpstr>To Program or Not To Program, ...</vt:lpstr>
      <vt:lpstr>PowerPoint Presentation</vt:lpstr>
      <vt:lpstr>Why Python?</vt:lpstr>
      <vt:lpstr>Which Databases?</vt:lpstr>
      <vt:lpstr>PowerPoint Presentation</vt:lpstr>
      <vt:lpstr>Modules</vt:lpstr>
      <vt:lpstr>Approach to Lectures; Material</vt:lpstr>
      <vt:lpstr>PowerPoint Presentation</vt:lpstr>
      <vt:lpstr>Course Resources and Development Environment</vt:lpstr>
      <vt:lpstr>PowerPoint Presentation</vt:lpstr>
      <vt:lpstr>PowerPoint Presentation</vt:lpstr>
      <vt:lpstr>Outline</vt:lpstr>
      <vt:lpstr>PowerPoint Presentation</vt:lpstr>
      <vt:lpstr>5 Vs of Data</vt:lpstr>
      <vt:lpstr>Types of Data</vt:lpstr>
      <vt:lpstr>Category of Data</vt:lpstr>
      <vt:lpstr>PowerPoint Presentation</vt:lpstr>
      <vt:lpstr>Two Common Database Applications</vt:lpstr>
      <vt:lpstr>Business Intelligence, Insight, Analysis, … …</vt:lpstr>
      <vt:lpstr>Web Application Problem Statement</vt:lpstr>
      <vt:lpstr>Interactive/Operational</vt:lpstr>
      <vt:lpstr>Course Project</vt:lpstr>
      <vt:lpstr>PowerPoint Presentation</vt:lpstr>
      <vt:lpstr>PowerPoint Presentation</vt:lpstr>
      <vt:lpstr>Data Models</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lpstr>Walk Through the Definition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598</cp:revision>
  <cp:lastPrinted>2018-11-15T21:01:50Z</cp:lastPrinted>
  <dcterms:created xsi:type="dcterms:W3CDTF">2010-04-12T23:12:02Z</dcterms:created>
  <dcterms:modified xsi:type="dcterms:W3CDTF">2025-01-23T12:43:41Z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